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1" r:id="rId1"/>
  </p:sldMasterIdLst>
  <p:notesMasterIdLst>
    <p:notesMasterId r:id="rId26"/>
  </p:notesMasterIdLst>
  <p:handoutMasterIdLst>
    <p:handoutMasterId r:id="rId27"/>
  </p:handoutMasterIdLst>
  <p:sldIdLst>
    <p:sldId id="1002" r:id="rId2"/>
    <p:sldId id="1000" r:id="rId3"/>
    <p:sldId id="970" r:id="rId4"/>
    <p:sldId id="995" r:id="rId5"/>
    <p:sldId id="1001" r:id="rId6"/>
    <p:sldId id="980" r:id="rId7"/>
    <p:sldId id="988" r:id="rId8"/>
    <p:sldId id="989" r:id="rId9"/>
    <p:sldId id="1004" r:id="rId10"/>
    <p:sldId id="718" r:id="rId11"/>
    <p:sldId id="994" r:id="rId12"/>
    <p:sldId id="983" r:id="rId13"/>
    <p:sldId id="1003" r:id="rId14"/>
    <p:sldId id="996" r:id="rId15"/>
    <p:sldId id="982" r:id="rId16"/>
    <p:sldId id="991" r:id="rId17"/>
    <p:sldId id="997" r:id="rId18"/>
    <p:sldId id="979" r:id="rId19"/>
    <p:sldId id="998" r:id="rId20"/>
    <p:sldId id="978" r:id="rId21"/>
    <p:sldId id="999" r:id="rId22"/>
    <p:sldId id="908" r:id="rId23"/>
    <p:sldId id="751" r:id="rId24"/>
    <p:sldId id="986" r:id="rId25"/>
  </p:sldIdLst>
  <p:sldSz cx="9144000" cy="5143500" type="screen16x9"/>
  <p:notesSz cx="6934200" cy="9220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Main" id="{55C282BB-E3CA-1847-9287-F621548CC350}">
          <p14:sldIdLst>
            <p14:sldId id="1002"/>
            <p14:sldId id="1000"/>
            <p14:sldId id="970"/>
            <p14:sldId id="995"/>
            <p14:sldId id="1001"/>
            <p14:sldId id="980"/>
            <p14:sldId id="988"/>
            <p14:sldId id="989"/>
            <p14:sldId id="1004"/>
            <p14:sldId id="718"/>
            <p14:sldId id="994"/>
            <p14:sldId id="983"/>
            <p14:sldId id="1003"/>
            <p14:sldId id="996"/>
            <p14:sldId id="982"/>
            <p14:sldId id="991"/>
            <p14:sldId id="997"/>
            <p14:sldId id="979"/>
            <p14:sldId id="998"/>
            <p14:sldId id="978"/>
            <p14:sldId id="999"/>
            <p14:sldId id="908"/>
            <p14:sldId id="751"/>
            <p14:sldId id="986"/>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0ADA2"/>
    <a:srgbClr val="000000"/>
    <a:srgbClr val="F16F3B"/>
    <a:srgbClr val="AEBF2F"/>
    <a:srgbClr val="00685D"/>
    <a:srgbClr val="1C7B70"/>
    <a:srgbClr val="2E7CA2"/>
    <a:srgbClr val="51A7BB"/>
    <a:srgbClr val="ADC339"/>
    <a:srgbClr val="E96C4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6E25E649-3F16-4E02-A733-19D2CDBF48F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916" autoAdjust="0"/>
    <p:restoredTop sz="98425" autoAdjust="0"/>
  </p:normalViewPr>
  <p:slideViewPr>
    <p:cSldViewPr snapToGrid="0" showGuides="1">
      <p:cViewPr>
        <p:scale>
          <a:sx n="143" d="100"/>
          <a:sy n="143" d="100"/>
        </p:scale>
        <p:origin x="-80" y="-80"/>
      </p:cViewPr>
      <p:guideLst>
        <p:guide orient="horz" pos="1044"/>
        <p:guide pos="417"/>
      </p:guideLst>
    </p:cSldViewPr>
  </p:slideViewPr>
  <p:notesTextViewPr>
    <p:cViewPr>
      <p:scale>
        <a:sx n="100" d="100"/>
        <a:sy n="100" d="100"/>
      </p:scale>
      <p:origin x="0" y="0"/>
    </p:cViewPr>
  </p:notesTextViewPr>
  <p:sorterViewPr>
    <p:cViewPr>
      <p:scale>
        <a:sx n="145" d="100"/>
        <a:sy n="145" d="100"/>
      </p:scale>
      <p:origin x="0" y="9472"/>
    </p:cViewPr>
  </p:sorterViewPr>
  <p:notesViewPr>
    <p:cSldViewPr showGuides="1">
      <p:cViewPr varScale="1">
        <p:scale>
          <a:sx n="76" d="100"/>
          <a:sy n="76" d="100"/>
        </p:scale>
        <p:origin x="-2094" y="-102"/>
      </p:cViewPr>
      <p:guideLst>
        <p:guide orient="horz" pos="110"/>
        <p:guide pos="4180"/>
        <p:guide pos="188"/>
      </p:guideLst>
    </p:cSldViewPr>
  </p:notes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notesMaster" Target="notesMasters/notesMaster1.xml"/><Relationship Id="rId27" Type="http://schemas.openxmlformats.org/officeDocument/2006/relationships/handoutMaster" Target="handoutMasters/handoutMaster1.xml"/><Relationship Id="rId28" Type="http://schemas.openxmlformats.org/officeDocument/2006/relationships/printerSettings" Target="printerSettings/printerSettings1.bin"/><Relationship Id="rId29" Type="http://schemas.openxmlformats.org/officeDocument/2006/relationships/presProps" Target="presProps.xml"/><Relationship Id="rId30" Type="http://schemas.openxmlformats.org/officeDocument/2006/relationships/viewProps" Target="viewProps.xml"/><Relationship Id="rId31" Type="http://schemas.openxmlformats.org/officeDocument/2006/relationships/theme" Target="theme/theme1.xml"/><Relationship Id="rId32"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TextBox 3"/>
          <p:cNvSpPr txBox="1"/>
          <p:nvPr/>
        </p:nvSpPr>
        <p:spPr>
          <a:xfrm>
            <a:off x="3313853" y="8953500"/>
            <a:ext cx="360996" cy="215444"/>
          </a:xfrm>
          <a:prstGeom prst="rect">
            <a:avLst/>
          </a:prstGeom>
          <a:noFill/>
        </p:spPr>
        <p:txBody>
          <a:bodyPr wrap="non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fld id="{214F65B6-1DED-4BB3-85B7-01A8FEA87DE0}" type="slidenum">
              <a:rPr lang="en-US" sz="800" smtClean="0">
                <a:latin typeface="Verdana" pitchFamily="34" charset="0"/>
                <a:cs typeface="Arial" pitchFamily="34" charset="0"/>
              </a:rPr>
              <a:pPr marL="0" marR="0" indent="0" algn="l" defTabSz="914400" rtl="0" eaLnBrk="1" fontAlgn="auto" latinLnBrk="0" hangingPunct="1">
                <a:lnSpc>
                  <a:spcPct val="100000"/>
                </a:lnSpc>
                <a:spcBef>
                  <a:spcPts val="0"/>
                </a:spcBef>
                <a:spcAft>
                  <a:spcPts val="0"/>
                </a:spcAft>
                <a:buClrTx/>
                <a:buSzTx/>
                <a:buFontTx/>
                <a:buNone/>
                <a:tabLst/>
                <a:defRPr/>
              </a:pPr>
              <a:t>‹#›</a:t>
            </a:fld>
            <a:endParaRPr lang="en-US" sz="800" dirty="0" smtClean="0">
              <a:latin typeface="Verdana" pitchFamily="34" charset="0"/>
              <a:cs typeface="Arial" pitchFamily="34" charset="0"/>
            </a:endParaRPr>
          </a:p>
        </p:txBody>
      </p:sp>
      <p:sp>
        <p:nvSpPr>
          <p:cNvPr id="6" name="TextBox 5"/>
          <p:cNvSpPr txBox="1"/>
          <p:nvPr/>
        </p:nvSpPr>
        <p:spPr>
          <a:xfrm>
            <a:off x="298450" y="174625"/>
            <a:ext cx="6337300" cy="369332"/>
          </a:xfrm>
          <a:prstGeom prst="rect">
            <a:avLst/>
          </a:prstGeom>
          <a:noFill/>
        </p:spPr>
        <p:txBody>
          <a:bodyPr wrap="square" lIns="0" tIns="0" rIns="182880" bIns="0" rtlCol="0">
            <a:spAutoFit/>
          </a:bodyPr>
          <a:lstStyle/>
          <a:p>
            <a:pPr algn="ctr"/>
            <a:r>
              <a:rPr lang="en-US" sz="1400" b="0" dirty="0" smtClean="0">
                <a:latin typeface="Verdana" pitchFamily="34" charset="0"/>
                <a:cs typeface="Arial" pitchFamily="34" charset="0"/>
              </a:rPr>
              <a:t>TITLE</a:t>
            </a:r>
          </a:p>
          <a:p>
            <a:pPr algn="ctr"/>
            <a:r>
              <a:rPr lang="en-US" sz="1000" i="0" dirty="0" smtClean="0">
                <a:latin typeface="Verdana" pitchFamily="34" charset="0"/>
                <a:cs typeface="Arial" pitchFamily="34" charset="0"/>
              </a:rPr>
              <a:t>Month Year</a:t>
            </a:r>
          </a:p>
        </p:txBody>
      </p:sp>
    </p:spTree>
    <p:extLst>
      <p:ext uri="{BB962C8B-B14F-4D97-AF65-F5344CB8AC3E}">
        <p14:creationId xmlns:p14="http://schemas.microsoft.com/office/powerpoint/2010/main" val="306462104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1628775" y="692150"/>
            <a:ext cx="3733800" cy="2100263"/>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298450" y="2997200"/>
            <a:ext cx="6337300" cy="5842000"/>
          </a:xfrm>
          <a:prstGeom prst="rect">
            <a:avLst/>
          </a:prstGeom>
        </p:spPr>
        <p:txBody>
          <a:bodyPr vert="horz" lIns="0" tIns="0" rIns="0" bIns="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extBox 5"/>
          <p:cNvSpPr txBox="1"/>
          <p:nvPr/>
        </p:nvSpPr>
        <p:spPr>
          <a:xfrm>
            <a:off x="3313853" y="8953500"/>
            <a:ext cx="360996" cy="215444"/>
          </a:xfrm>
          <a:prstGeom prst="rect">
            <a:avLst/>
          </a:prstGeom>
          <a:noFill/>
        </p:spPr>
        <p:txBody>
          <a:bodyPr wrap="non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fld id="{214F65B6-1DED-4BB3-85B7-01A8FEA87DE0}" type="slidenum">
              <a:rPr lang="en-US" sz="800" smtClean="0">
                <a:latin typeface="Verdana" pitchFamily="34" charset="0"/>
                <a:cs typeface="Arial" pitchFamily="34" charset="0"/>
              </a:rPr>
              <a:pPr marL="0" marR="0" indent="0" algn="l" defTabSz="914400" rtl="0" eaLnBrk="1" fontAlgn="auto" latinLnBrk="0" hangingPunct="1">
                <a:lnSpc>
                  <a:spcPct val="100000"/>
                </a:lnSpc>
                <a:spcBef>
                  <a:spcPts val="0"/>
                </a:spcBef>
                <a:spcAft>
                  <a:spcPts val="0"/>
                </a:spcAft>
                <a:buClrTx/>
                <a:buSzTx/>
                <a:buFontTx/>
                <a:buNone/>
                <a:tabLst/>
                <a:defRPr/>
              </a:pPr>
              <a:t>‹#›</a:t>
            </a:fld>
            <a:endParaRPr lang="en-US" sz="800" dirty="0" smtClean="0">
              <a:latin typeface="Verdana" pitchFamily="34" charset="0"/>
              <a:cs typeface="Arial" pitchFamily="34" charset="0"/>
            </a:endParaRPr>
          </a:p>
        </p:txBody>
      </p:sp>
      <p:sp>
        <p:nvSpPr>
          <p:cNvPr id="7" name="TextBox 6"/>
          <p:cNvSpPr txBox="1"/>
          <p:nvPr/>
        </p:nvSpPr>
        <p:spPr>
          <a:xfrm>
            <a:off x="298450" y="174625"/>
            <a:ext cx="6337300" cy="369332"/>
          </a:xfrm>
          <a:prstGeom prst="rect">
            <a:avLst/>
          </a:prstGeom>
          <a:noFill/>
        </p:spPr>
        <p:txBody>
          <a:bodyPr wrap="square" lIns="0" tIns="0" rIns="0" bIns="0" rtlCol="0">
            <a:spAutoFit/>
          </a:bodyPr>
          <a:lstStyle/>
          <a:p>
            <a:pPr algn="ctr"/>
            <a:r>
              <a:rPr lang="en-US" sz="1400" b="0" dirty="0" smtClean="0">
                <a:latin typeface="Verdana" pitchFamily="34" charset="0"/>
                <a:cs typeface="Arial" pitchFamily="34" charset="0"/>
              </a:rPr>
              <a:t>TITLE</a:t>
            </a:r>
          </a:p>
          <a:p>
            <a:pPr algn="ctr"/>
            <a:r>
              <a:rPr lang="en-US" sz="1000" i="0" dirty="0" smtClean="0">
                <a:latin typeface="Verdana" pitchFamily="34" charset="0"/>
                <a:cs typeface="Arial" pitchFamily="34" charset="0"/>
              </a:rPr>
              <a:t>Month Year</a:t>
            </a:r>
          </a:p>
        </p:txBody>
      </p:sp>
    </p:spTree>
    <p:extLst>
      <p:ext uri="{BB962C8B-B14F-4D97-AF65-F5344CB8AC3E}">
        <p14:creationId xmlns:p14="http://schemas.microsoft.com/office/powerpoint/2010/main" val="495027960"/>
      </p:ext>
    </p:extLst>
  </p:cSld>
  <p:clrMap bg1="lt1" tx1="dk1" bg2="lt2" tx2="dk2" accent1="accent1" accent2="accent2" accent3="accent3" accent4="accent4" accent5="accent5" accent6="accent6" hlink="hlink" folHlink="folHlink"/>
  <p:notesStyle>
    <a:lvl1pPr marL="0" algn="l" defTabSz="914400" rtl="0" eaLnBrk="1" latinLnBrk="0" hangingPunct="1">
      <a:spcBef>
        <a:spcPts val="1200"/>
      </a:spcBef>
      <a:buFont typeface="Arial" pitchFamily="34" charset="0"/>
      <a:buNone/>
      <a:defRPr sz="1100" kern="1200">
        <a:solidFill>
          <a:schemeClr val="tx1"/>
        </a:solidFill>
        <a:latin typeface="Verdana" pitchFamily="34" charset="0"/>
        <a:ea typeface="+mn-ea"/>
        <a:cs typeface="Arial" pitchFamily="34" charset="0"/>
      </a:defRPr>
    </a:lvl1pPr>
    <a:lvl2pPr marL="400050" indent="-174625" algn="l" defTabSz="914400" rtl="0" eaLnBrk="1" latinLnBrk="0" hangingPunct="1">
      <a:spcBef>
        <a:spcPts val="600"/>
      </a:spcBef>
      <a:buFont typeface="Wingdings" pitchFamily="2" charset="2"/>
      <a:buChar char=""/>
      <a:defRPr sz="1100" kern="1200">
        <a:solidFill>
          <a:schemeClr val="tx1"/>
        </a:solidFill>
        <a:latin typeface="Verdana" pitchFamily="34" charset="0"/>
        <a:ea typeface="+mn-ea"/>
        <a:cs typeface="Arial" pitchFamily="34" charset="0"/>
      </a:defRPr>
    </a:lvl2pPr>
    <a:lvl3pPr marL="576263" indent="-176213" algn="l" defTabSz="914400" rtl="0" eaLnBrk="1" latinLnBrk="0" hangingPunct="1">
      <a:spcBef>
        <a:spcPts val="600"/>
      </a:spcBef>
      <a:buFont typeface="Verdana" pitchFamily="34" charset="0"/>
      <a:buChar char="–"/>
      <a:defRPr sz="1100" kern="1200">
        <a:solidFill>
          <a:schemeClr val="tx1"/>
        </a:solidFill>
        <a:latin typeface="Verdana" pitchFamily="34" charset="0"/>
        <a:ea typeface="+mn-ea"/>
        <a:cs typeface="Arial" pitchFamily="34" charset="0"/>
      </a:defRPr>
    </a:lvl3pPr>
    <a:lvl4pPr marL="801688" indent="-174625" algn="l" defTabSz="914400" rtl="0" eaLnBrk="1" latinLnBrk="0" hangingPunct="1">
      <a:spcBef>
        <a:spcPts val="600"/>
      </a:spcBef>
      <a:buFont typeface="Verdana" pitchFamily="34" charset="0"/>
      <a:buChar char="▪"/>
      <a:defRPr sz="1100" kern="1200">
        <a:solidFill>
          <a:schemeClr val="tx1"/>
        </a:solidFill>
        <a:latin typeface="Verdana" pitchFamily="34" charset="0"/>
        <a:ea typeface="+mn-ea"/>
        <a:cs typeface="Arial" pitchFamily="34" charset="0"/>
      </a:defRPr>
    </a:lvl4pPr>
    <a:lvl5pPr marL="1027113" indent="-225425" algn="l" defTabSz="914400" rtl="0" eaLnBrk="1" latinLnBrk="0" hangingPunct="1">
      <a:spcBef>
        <a:spcPts val="600"/>
      </a:spcBef>
      <a:buFont typeface="Verdana" pitchFamily="34" charset="0"/>
      <a:buChar char="—"/>
      <a:defRPr sz="1100" kern="1200">
        <a:solidFill>
          <a:schemeClr val="tx1"/>
        </a:solidFill>
        <a:latin typeface="Verdana" pitchFamily="34" charset="0"/>
        <a:ea typeface="+mn-ea"/>
        <a:cs typeface="Arial"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ts val="1211"/>
              </a:spcBef>
              <a:buClr>
                <a:schemeClr val="dk1"/>
              </a:buClr>
              <a:buSzPct val="25000"/>
            </a:pPr>
            <a:r>
              <a:rPr lang="en-US" sz="1200" dirty="0" smtClean="0">
                <a:solidFill>
                  <a:schemeClr val="dk1"/>
                </a:solidFill>
                <a:latin typeface="Verdana"/>
                <a:ea typeface="Verdana"/>
                <a:cs typeface="Verdana"/>
                <a:sym typeface="Verdana"/>
              </a:rPr>
              <a:t>Cloud Native is a term that recognizes that getting software to work in the cloud requires a broad set of components that work together. It also requires an architecture that departs from traditional enterprise application design,</a:t>
            </a:r>
            <a:r>
              <a:rPr lang="en-US" sz="1200" baseline="0" dirty="0" smtClean="0">
                <a:solidFill>
                  <a:schemeClr val="dk1"/>
                </a:solidFill>
                <a:latin typeface="Verdana"/>
                <a:ea typeface="Verdana"/>
                <a:cs typeface="Verdana"/>
                <a:sym typeface="Verdana"/>
              </a:rPr>
              <a:t> such as ‘</a:t>
            </a:r>
            <a:r>
              <a:rPr lang="en-US" sz="1200" baseline="0" dirty="0" err="1" smtClean="0">
                <a:solidFill>
                  <a:schemeClr val="dk1"/>
                </a:solidFill>
                <a:latin typeface="Verdana"/>
                <a:ea typeface="Verdana"/>
                <a:cs typeface="Verdana"/>
                <a:sym typeface="Verdana"/>
              </a:rPr>
              <a:t>Microservies</a:t>
            </a:r>
            <a:r>
              <a:rPr lang="en-US" sz="1200" baseline="0" dirty="0" smtClean="0">
                <a:solidFill>
                  <a:schemeClr val="dk1"/>
                </a:solidFill>
                <a:latin typeface="Verdana"/>
                <a:ea typeface="Verdana"/>
                <a:cs typeface="Verdana"/>
                <a:sym typeface="Verdana"/>
              </a:rPr>
              <a:t>’.</a:t>
            </a:r>
            <a:endParaRPr lang="en-US" sz="1200" dirty="0" smtClean="0">
              <a:solidFill>
                <a:schemeClr val="dk1"/>
              </a:solidFill>
              <a:latin typeface="Verdana"/>
              <a:ea typeface="Verdana"/>
              <a:cs typeface="Verdana"/>
              <a:sym typeface="Verdana"/>
            </a:endParaRPr>
          </a:p>
          <a:p>
            <a:pPr>
              <a:spcBef>
                <a:spcPts val="1211"/>
              </a:spcBef>
              <a:buClr>
                <a:schemeClr val="dk1"/>
              </a:buClr>
              <a:buSzPct val="25000"/>
            </a:pPr>
            <a:endParaRPr lang="en-US" sz="1200" dirty="0" smtClean="0">
              <a:solidFill>
                <a:schemeClr val="dk1"/>
              </a:solidFill>
              <a:latin typeface="Verdana"/>
              <a:ea typeface="Verdana"/>
              <a:cs typeface="Verdana"/>
              <a:sym typeface="Verdana"/>
            </a:endParaRPr>
          </a:p>
          <a:p>
            <a:pPr marL="0" marR="0" indent="0" algn="l" defTabSz="914400" rtl="0" eaLnBrk="1" fontAlgn="auto" latinLnBrk="0" hangingPunct="1">
              <a:lnSpc>
                <a:spcPct val="100000"/>
              </a:lnSpc>
              <a:spcBef>
                <a:spcPts val="1211"/>
              </a:spcBef>
              <a:spcAft>
                <a:spcPts val="0"/>
              </a:spcAft>
              <a:buClr>
                <a:schemeClr val="dk1"/>
              </a:buClr>
              <a:buSzPct val="25000"/>
              <a:buFont typeface="Arial" pitchFamily="34" charset="0"/>
              <a:buNone/>
              <a:tabLst/>
              <a:defRPr/>
            </a:pPr>
            <a:r>
              <a:rPr lang="en-US" sz="1200" dirty="0" smtClean="0">
                <a:solidFill>
                  <a:schemeClr val="dk1"/>
                </a:solidFill>
                <a:latin typeface="Verdana"/>
                <a:ea typeface="Verdana"/>
                <a:cs typeface="Verdana"/>
                <a:sym typeface="Verdana"/>
              </a:rPr>
              <a:t>I want to talk to you about cloud native applications, and bringing </a:t>
            </a:r>
            <a:r>
              <a:rPr lang="en-US" sz="1200" dirty="0" err="1" smtClean="0">
                <a:solidFill>
                  <a:schemeClr val="dk1"/>
                </a:solidFill>
                <a:latin typeface="Verdana"/>
                <a:ea typeface="Verdana"/>
                <a:cs typeface="Verdana"/>
                <a:sym typeface="Verdana"/>
              </a:rPr>
              <a:t>microservice</a:t>
            </a:r>
            <a:r>
              <a:rPr lang="en-US" sz="1200" dirty="0" smtClean="0">
                <a:solidFill>
                  <a:schemeClr val="dk1"/>
                </a:solidFill>
                <a:latin typeface="Verdana"/>
                <a:ea typeface="Verdana"/>
                <a:cs typeface="Verdana"/>
                <a:sym typeface="Verdana"/>
              </a:rPr>
              <a:t> architectures into production in the enterprise.</a:t>
            </a:r>
          </a:p>
          <a:p>
            <a:pPr>
              <a:spcBef>
                <a:spcPts val="1211"/>
              </a:spcBef>
              <a:buClr>
                <a:schemeClr val="dk1"/>
              </a:buClr>
              <a:buSzPct val="25000"/>
            </a:pPr>
            <a:endParaRPr lang="en-US" sz="1200" dirty="0">
              <a:solidFill>
                <a:schemeClr val="dk1"/>
              </a:solidFill>
              <a:latin typeface="Verdana"/>
              <a:ea typeface="Verdana"/>
              <a:cs typeface="Verdana"/>
              <a:sym typeface="Verdana"/>
            </a:endParaRPr>
          </a:p>
        </p:txBody>
      </p:sp>
      <p:sp>
        <p:nvSpPr>
          <p:cNvPr id="4" name="Slide Number Placeholder 3"/>
          <p:cNvSpPr>
            <a:spLocks noGrp="1"/>
          </p:cNvSpPr>
          <p:nvPr>
            <p:ph type="sldNum" sz="quarter" idx="10"/>
          </p:nvPr>
        </p:nvSpPr>
        <p:spPr>
          <a:xfrm>
            <a:off x="3927775" y="8757590"/>
            <a:ext cx="3004820" cy="461010"/>
          </a:xfrm>
          <a:prstGeom prst="rect">
            <a:avLst/>
          </a:prstGeom>
        </p:spPr>
        <p:txBody>
          <a:bodyPr lIns="92309" tIns="46154" rIns="92309" bIns="46154"/>
          <a:lstStyle/>
          <a:p>
            <a:fld id="{9BEDBE90-FDBE-A44D-9062-5A5D1585D5B8}" type="slidenum">
              <a:rPr lang="en-US" smtClean="0">
                <a:solidFill>
                  <a:prstClr val="black"/>
                </a:solidFill>
                <a:latin typeface="Calibri"/>
              </a:rPr>
              <a:pPr/>
              <a:t>1</a:t>
            </a:fld>
            <a:endParaRPr lang="en-US">
              <a:solidFill>
                <a:prstClr val="black"/>
              </a:solidFill>
              <a:latin typeface="Calibri"/>
            </a:endParaRPr>
          </a:p>
        </p:txBody>
      </p:sp>
    </p:spTree>
    <p:extLst>
      <p:ext uri="{BB962C8B-B14F-4D97-AF65-F5344CB8AC3E}">
        <p14:creationId xmlns:p14="http://schemas.microsoft.com/office/powerpoint/2010/main" val="40231818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Shape 200"/>
          <p:cNvSpPr>
            <a:spLocks noGrp="1" noRot="1" noChangeAspect="1"/>
          </p:cNvSpPr>
          <p:nvPr>
            <p:ph type="sldImg" idx="2"/>
          </p:nvPr>
        </p:nvSpPr>
        <p:spPr>
          <a:xfrm>
            <a:off x="1628775" y="692150"/>
            <a:ext cx="3733800" cy="2100263"/>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01" name="Shape 201"/>
          <p:cNvSpPr txBox="1">
            <a:spLocks noGrp="1"/>
          </p:cNvSpPr>
          <p:nvPr>
            <p:ph type="body" idx="1"/>
          </p:nvPr>
        </p:nvSpPr>
        <p:spPr>
          <a:xfrm>
            <a:off x="298449" y="2997201"/>
            <a:ext cx="6337299" cy="5842000"/>
          </a:xfrm>
          <a:prstGeom prst="rect">
            <a:avLst/>
          </a:prstGeom>
          <a:noFill/>
          <a:ln>
            <a:noFill/>
          </a:ln>
        </p:spPr>
        <p:txBody>
          <a:bodyPr lIns="0" tIns="0" rIns="0" bIns="0" anchor="t" anchorCtr="0">
            <a:noAutofit/>
          </a:bodyPr>
          <a:lstStyle/>
          <a:p>
            <a:endParaRPr>
              <a:solidFill>
                <a:schemeClr val="dk1"/>
              </a:solidFill>
              <a:latin typeface="Verdana"/>
              <a:ea typeface="Verdana"/>
              <a:cs typeface="Verdana"/>
              <a:sym typeface="Verdana"/>
            </a:endParaRPr>
          </a:p>
        </p:txBody>
      </p:sp>
      <p:sp>
        <p:nvSpPr>
          <p:cNvPr id="202" name="Shape 202"/>
          <p:cNvSpPr txBox="1">
            <a:spLocks noGrp="1"/>
          </p:cNvSpPr>
          <p:nvPr>
            <p:ph type="sldNum" idx="12"/>
          </p:nvPr>
        </p:nvSpPr>
        <p:spPr>
          <a:xfrm>
            <a:off x="3927775" y="8757590"/>
            <a:ext cx="3004819" cy="461009"/>
          </a:xfrm>
          <a:prstGeom prst="rect">
            <a:avLst/>
          </a:prstGeom>
          <a:noFill/>
          <a:ln>
            <a:noFill/>
          </a:ln>
        </p:spPr>
        <p:txBody>
          <a:bodyPr lIns="92268" tIns="46134" rIns="92268" bIns="46134" anchor="t" anchorCtr="0">
            <a:noAutofit/>
          </a:bodyPr>
          <a:lstStyle/>
          <a:p>
            <a:endParaRPr>
              <a:solidFill>
                <a:schemeClr val="dk1"/>
              </a:solidFill>
              <a:latin typeface="Arial"/>
              <a:ea typeface="Arial"/>
              <a:cs typeface="Arial"/>
              <a:sym typeface="Aria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
        <p:cNvGrpSpPr/>
        <p:nvPr/>
      </p:nvGrpSpPr>
      <p:grpSpPr>
        <a:xfrm>
          <a:off x="0" y="0"/>
          <a:ext cx="0" cy="0"/>
          <a:chOff x="0" y="0"/>
          <a:chExt cx="0" cy="0"/>
        </a:xfrm>
      </p:grpSpPr>
      <p:sp>
        <p:nvSpPr>
          <p:cNvPr id="495" name="Shape 495"/>
          <p:cNvSpPr>
            <a:spLocks noGrp="1" noRot="1" noChangeAspect="1"/>
          </p:cNvSpPr>
          <p:nvPr>
            <p:ph type="sldImg" idx="2"/>
          </p:nvPr>
        </p:nvSpPr>
        <p:spPr>
          <a:xfrm>
            <a:off x="1628775" y="692150"/>
            <a:ext cx="3733800" cy="2100263"/>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96" name="Shape 496"/>
          <p:cNvSpPr txBox="1">
            <a:spLocks noGrp="1"/>
          </p:cNvSpPr>
          <p:nvPr>
            <p:ph type="body" idx="1"/>
          </p:nvPr>
        </p:nvSpPr>
        <p:spPr>
          <a:xfrm>
            <a:off x="298451" y="2997201"/>
            <a:ext cx="6337300" cy="5842000"/>
          </a:xfrm>
          <a:prstGeom prst="rect">
            <a:avLst/>
          </a:prstGeom>
          <a:noFill/>
          <a:ln>
            <a:noFill/>
          </a:ln>
        </p:spPr>
        <p:txBody>
          <a:bodyPr lIns="0" tIns="0" rIns="0" bIns="0" anchor="t" anchorCtr="0">
            <a:noAutofit/>
          </a:bodyPr>
          <a:lstStyle/>
          <a:p>
            <a:pPr>
              <a:buClr>
                <a:schemeClr val="dk1"/>
              </a:buClr>
              <a:buSzPct val="25000"/>
            </a:pPr>
            <a:r>
              <a:rPr lang="en-US" dirty="0">
                <a:solidFill>
                  <a:schemeClr val="dk1"/>
                </a:solidFill>
                <a:latin typeface="Verdana"/>
                <a:ea typeface="Verdana"/>
                <a:cs typeface="Verdana"/>
                <a:sym typeface="Verdana"/>
              </a:rPr>
              <a:t>This opinionated design has taken off as an open industry standard. The Cloud Foundry Foundation has more than 50 member organizations, from ecosystem providers like Docker and New Relic to customers making big platform investment like GE, JP Morgan Chase and Verizon.</a:t>
            </a:r>
          </a:p>
          <a:p>
            <a:pPr>
              <a:buClr>
                <a:schemeClr val="dk1"/>
              </a:buClr>
              <a:buSzPct val="25000"/>
            </a:pPr>
            <a:endParaRPr lang="en-US" dirty="0">
              <a:solidFill>
                <a:schemeClr val="dk1"/>
              </a:solidFill>
              <a:latin typeface="Verdana"/>
              <a:ea typeface="Verdana"/>
              <a:cs typeface="Verdana"/>
              <a:sym typeface="Verdana"/>
            </a:endParaRPr>
          </a:p>
          <a:p>
            <a:pPr>
              <a:buClr>
                <a:schemeClr val="dk1"/>
              </a:buClr>
              <a:buSzPct val="25000"/>
            </a:pPr>
            <a:r>
              <a:rPr lang="en-US" dirty="0">
                <a:solidFill>
                  <a:schemeClr val="dk1"/>
                </a:solidFill>
                <a:latin typeface="Verdana"/>
                <a:ea typeface="Verdana"/>
                <a:cs typeface="Verdana"/>
                <a:sym typeface="Verdana"/>
              </a:rPr>
              <a:t>( Updated Nov 2015, latest foundation slide version is always under https://</a:t>
            </a:r>
            <a:r>
              <a:rPr lang="en-US" dirty="0" err="1">
                <a:solidFill>
                  <a:schemeClr val="dk1"/>
                </a:solidFill>
                <a:latin typeface="Verdana"/>
                <a:ea typeface="Verdana"/>
                <a:cs typeface="Verdana"/>
                <a:sym typeface="Verdana"/>
              </a:rPr>
              <a:t>sites.google.com</a:t>
            </a:r>
            <a:r>
              <a:rPr lang="en-US" dirty="0">
                <a:solidFill>
                  <a:schemeClr val="dk1"/>
                </a:solidFill>
                <a:latin typeface="Verdana"/>
                <a:ea typeface="Verdana"/>
                <a:cs typeface="Verdana"/>
                <a:sym typeface="Verdana"/>
              </a:rPr>
              <a:t>/a/pivotal.io/inside-pivotal-</a:t>
            </a:r>
            <a:r>
              <a:rPr lang="en-US" dirty="0" err="1">
                <a:solidFill>
                  <a:schemeClr val="dk1"/>
                </a:solidFill>
                <a:latin typeface="Verdana"/>
                <a:ea typeface="Verdana"/>
                <a:cs typeface="Verdana"/>
                <a:sym typeface="Verdana"/>
              </a:rPr>
              <a:t>cf</a:t>
            </a:r>
            <a:r>
              <a:rPr lang="en-US" dirty="0">
                <a:solidFill>
                  <a:schemeClr val="dk1"/>
                </a:solidFill>
                <a:latin typeface="Verdana"/>
                <a:ea typeface="Verdana"/>
                <a:cs typeface="Verdana"/>
                <a:sym typeface="Verdana"/>
              </a:rPr>
              <a:t>/ )</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4608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dirty="0">
              <a:latin typeface="Calibri" charset="0"/>
            </a:endParaRPr>
          </a:p>
        </p:txBody>
      </p:sp>
      <p:sp>
        <p:nvSpPr>
          <p:cNvPr id="46083" name="Slide Number Placeholder 3"/>
          <p:cNvSpPr>
            <a:spLocks noGrp="1"/>
          </p:cNvSpPr>
          <p:nvPr>
            <p:ph type="sldNum" sz="quarter" idx="5"/>
          </p:nvPr>
        </p:nvSpPr>
        <p:spPr bwMode="auto">
          <a:xfrm>
            <a:off x="3927775" y="8757590"/>
            <a:ext cx="3004820" cy="46101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301" tIns="46150" rIns="92301" bIns="46150" numCol="1" anchorCtr="0" compatLnSpc="1">
            <a:prstTxWarp prst="textNoShape">
              <a:avLst/>
            </a:prstTxWarp>
          </a:bodyPr>
          <a:lstStyle>
            <a:lvl1pPr eaLnBrk="0" hangingPunct="0">
              <a:defRPr sz="2400">
                <a:solidFill>
                  <a:schemeClr val="tx1"/>
                </a:solidFill>
                <a:latin typeface="Lato" charset="0"/>
                <a:ea typeface="ＭＳ Ｐゴシック" charset="0"/>
                <a:cs typeface="ＭＳ Ｐゴシック" charset="0"/>
              </a:defRPr>
            </a:lvl1pPr>
            <a:lvl2pPr marL="749940" indent="-288439" eaLnBrk="0" hangingPunct="0">
              <a:defRPr sz="2400">
                <a:solidFill>
                  <a:schemeClr val="tx1"/>
                </a:solidFill>
                <a:latin typeface="Lato" charset="0"/>
                <a:ea typeface="ＭＳ Ｐゴシック" charset="0"/>
              </a:defRPr>
            </a:lvl2pPr>
            <a:lvl3pPr marL="1153755" indent="-230752" eaLnBrk="0" hangingPunct="0">
              <a:defRPr sz="2400">
                <a:solidFill>
                  <a:schemeClr val="tx1"/>
                </a:solidFill>
                <a:latin typeface="Lato" charset="0"/>
                <a:ea typeface="ＭＳ Ｐゴシック" charset="0"/>
              </a:defRPr>
            </a:lvl3pPr>
            <a:lvl4pPr marL="1615257" indent="-230752" eaLnBrk="0" hangingPunct="0">
              <a:defRPr sz="2400">
                <a:solidFill>
                  <a:schemeClr val="tx1"/>
                </a:solidFill>
                <a:latin typeface="Lato" charset="0"/>
                <a:ea typeface="ＭＳ Ｐゴシック" charset="0"/>
              </a:defRPr>
            </a:lvl4pPr>
            <a:lvl5pPr marL="2076758" indent="-230752" eaLnBrk="0" hangingPunct="0">
              <a:defRPr sz="2400">
                <a:solidFill>
                  <a:schemeClr val="tx1"/>
                </a:solidFill>
                <a:latin typeface="Lato" charset="0"/>
                <a:ea typeface="ＭＳ Ｐゴシック" charset="0"/>
              </a:defRPr>
            </a:lvl5pPr>
            <a:lvl6pPr marL="2538260" indent="-230752" eaLnBrk="0" fontAlgn="base" hangingPunct="0">
              <a:spcBef>
                <a:spcPct val="0"/>
              </a:spcBef>
              <a:spcAft>
                <a:spcPct val="0"/>
              </a:spcAft>
              <a:defRPr sz="2400">
                <a:solidFill>
                  <a:schemeClr val="tx1"/>
                </a:solidFill>
                <a:latin typeface="Lato" charset="0"/>
                <a:ea typeface="ＭＳ Ｐゴシック" charset="0"/>
              </a:defRPr>
            </a:lvl6pPr>
            <a:lvl7pPr marL="2999762" indent="-230752" eaLnBrk="0" fontAlgn="base" hangingPunct="0">
              <a:spcBef>
                <a:spcPct val="0"/>
              </a:spcBef>
              <a:spcAft>
                <a:spcPct val="0"/>
              </a:spcAft>
              <a:defRPr sz="2400">
                <a:solidFill>
                  <a:schemeClr val="tx1"/>
                </a:solidFill>
                <a:latin typeface="Lato" charset="0"/>
                <a:ea typeface="ＭＳ Ｐゴシック" charset="0"/>
              </a:defRPr>
            </a:lvl7pPr>
            <a:lvl8pPr marL="3461264" indent="-230752" eaLnBrk="0" fontAlgn="base" hangingPunct="0">
              <a:spcBef>
                <a:spcPct val="0"/>
              </a:spcBef>
              <a:spcAft>
                <a:spcPct val="0"/>
              </a:spcAft>
              <a:defRPr sz="2400">
                <a:solidFill>
                  <a:schemeClr val="tx1"/>
                </a:solidFill>
                <a:latin typeface="Lato" charset="0"/>
                <a:ea typeface="ＭＳ Ｐゴシック" charset="0"/>
              </a:defRPr>
            </a:lvl8pPr>
            <a:lvl9pPr marL="3922765" indent="-230752" eaLnBrk="0" fontAlgn="base" hangingPunct="0">
              <a:spcBef>
                <a:spcPct val="0"/>
              </a:spcBef>
              <a:spcAft>
                <a:spcPct val="0"/>
              </a:spcAft>
              <a:defRPr sz="2400">
                <a:solidFill>
                  <a:schemeClr val="tx1"/>
                </a:solidFill>
                <a:latin typeface="Lato" charset="0"/>
                <a:ea typeface="ＭＳ Ｐゴシック" charset="0"/>
              </a:defRPr>
            </a:lvl9pPr>
          </a:lstStyle>
          <a:p>
            <a:pPr eaLnBrk="1" hangingPunct="1"/>
            <a:fld id="{868EC486-81B6-104D-B094-73BBBB9253C6}" type="slidenum">
              <a:rPr lang="en-US" sz="1200">
                <a:solidFill>
                  <a:prstClr val="black"/>
                </a:solidFill>
                <a:latin typeface="Calibri" charset="0"/>
              </a:rPr>
              <a:pPr eaLnBrk="1" hangingPunct="1"/>
              <a:t>15</a:t>
            </a:fld>
            <a:endParaRPr lang="en-US" sz="1200">
              <a:solidFill>
                <a:prstClr val="black"/>
              </a:solidFill>
              <a:latin typeface="Calibri"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6"/>
        <p:cNvGrpSpPr/>
        <p:nvPr/>
      </p:nvGrpSpPr>
      <p:grpSpPr>
        <a:xfrm>
          <a:off x="0" y="0"/>
          <a:ext cx="0" cy="0"/>
          <a:chOff x="0" y="0"/>
          <a:chExt cx="0" cy="0"/>
        </a:xfrm>
      </p:grpSpPr>
      <p:sp>
        <p:nvSpPr>
          <p:cNvPr id="577" name="Shape 577"/>
          <p:cNvSpPr>
            <a:spLocks noGrp="1" noRot="1" noChangeAspect="1"/>
          </p:cNvSpPr>
          <p:nvPr>
            <p:ph type="sldImg" idx="2"/>
          </p:nvPr>
        </p:nvSpPr>
        <p:spPr>
          <a:xfrm>
            <a:off x="1628775" y="692150"/>
            <a:ext cx="3733800" cy="2100263"/>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578" name="Shape 578"/>
          <p:cNvSpPr txBox="1">
            <a:spLocks noGrp="1"/>
          </p:cNvSpPr>
          <p:nvPr>
            <p:ph type="body" idx="1"/>
          </p:nvPr>
        </p:nvSpPr>
        <p:spPr>
          <a:xfrm>
            <a:off x="298451" y="2997201"/>
            <a:ext cx="6337300" cy="5842000"/>
          </a:xfrm>
          <a:prstGeom prst="rect">
            <a:avLst/>
          </a:prstGeom>
          <a:noFill/>
          <a:ln>
            <a:noFill/>
          </a:ln>
        </p:spPr>
        <p:txBody>
          <a:bodyPr lIns="0" tIns="0" rIns="0" bIns="0" anchor="t" anchorCtr="0">
            <a:noAutofit/>
          </a:bodyPr>
          <a:lstStyle/>
          <a:p>
            <a:pPr>
              <a:buClr>
                <a:schemeClr val="dk1"/>
              </a:buClr>
              <a:buSzPct val="25000"/>
            </a:pPr>
            <a:r>
              <a:rPr lang="en-US" dirty="0">
                <a:solidFill>
                  <a:schemeClr val="dk1"/>
                </a:solidFill>
                <a:latin typeface="Verdana"/>
                <a:ea typeface="Verdana"/>
                <a:cs typeface="Verdana"/>
                <a:sym typeface="Verdana"/>
              </a:rPr>
              <a:t>So if you’re interested in incubating microservices, how do you get there? These designs there were until recently, exclusively the domain of the </a:t>
            </a:r>
            <a:r>
              <a:rPr lang="en-US" dirty="0" err="1">
                <a:solidFill>
                  <a:schemeClr val="dk1"/>
                </a:solidFill>
                <a:latin typeface="Verdana"/>
                <a:ea typeface="Verdana"/>
                <a:cs typeface="Verdana"/>
                <a:sym typeface="Verdana"/>
              </a:rPr>
              <a:t>Googles</a:t>
            </a:r>
            <a:r>
              <a:rPr lang="en-US" dirty="0">
                <a:solidFill>
                  <a:schemeClr val="dk1"/>
                </a:solidFill>
                <a:latin typeface="Verdana"/>
                <a:ea typeface="Verdana"/>
                <a:cs typeface="Verdana"/>
                <a:sym typeface="Verdana"/>
              </a:rPr>
              <a:t>, </a:t>
            </a:r>
            <a:r>
              <a:rPr lang="en-US" dirty="0" err="1">
                <a:solidFill>
                  <a:schemeClr val="dk1"/>
                </a:solidFill>
                <a:latin typeface="Verdana"/>
                <a:ea typeface="Verdana"/>
                <a:cs typeface="Verdana"/>
                <a:sym typeface="Verdana"/>
              </a:rPr>
              <a:t>eBbays</a:t>
            </a:r>
            <a:r>
              <a:rPr lang="en-US" dirty="0">
                <a:solidFill>
                  <a:schemeClr val="dk1"/>
                </a:solidFill>
                <a:latin typeface="Verdana"/>
                <a:ea typeface="Verdana"/>
                <a:cs typeface="Verdana"/>
                <a:sym typeface="Verdana"/>
              </a:rPr>
              <a:t>, and Twitters, have now gone mainstream. How can you build a microservices application today at your organization? Well, you’ll want to build it using your existing developers' skills.</a:t>
            </a:r>
          </a:p>
          <a:p>
            <a:pPr>
              <a:buClr>
                <a:schemeClr val="dk1"/>
              </a:buClr>
              <a:buSzPct val="25000"/>
            </a:pPr>
            <a:endParaRPr lang="en-US" dirty="0">
              <a:solidFill>
                <a:schemeClr val="dk1"/>
              </a:solidFill>
              <a:latin typeface="Verdana"/>
              <a:ea typeface="Verdana"/>
              <a:cs typeface="Verdana"/>
              <a:sym typeface="Verdana"/>
            </a:endParaRPr>
          </a:p>
          <a:p>
            <a:pPr>
              <a:buClr>
                <a:schemeClr val="dk1"/>
              </a:buClr>
              <a:buSzPct val="25000"/>
            </a:pPr>
            <a:r>
              <a:rPr lang="en-US" dirty="0">
                <a:solidFill>
                  <a:schemeClr val="dk1"/>
                </a:solidFill>
                <a:latin typeface="Verdana"/>
                <a:ea typeface="Verdana"/>
                <a:cs typeface="Verdana"/>
                <a:sym typeface="Verdana"/>
              </a:rPr>
              <a:t> If you’re a Java shop, there are some great OSS tools available. Spring is #1 Enterprise Java App </a:t>
            </a:r>
            <a:r>
              <a:rPr lang="en-US" dirty="0" err="1">
                <a:solidFill>
                  <a:schemeClr val="dk1"/>
                </a:solidFill>
                <a:latin typeface="Verdana"/>
                <a:ea typeface="Verdana"/>
                <a:cs typeface="Verdana"/>
                <a:sym typeface="Verdana"/>
              </a:rPr>
              <a:t>Dev</a:t>
            </a:r>
            <a:r>
              <a:rPr lang="en-US" dirty="0">
                <a:solidFill>
                  <a:schemeClr val="dk1"/>
                </a:solidFill>
                <a:latin typeface="Verdana"/>
                <a:ea typeface="Verdana"/>
                <a:cs typeface="Verdana"/>
                <a:sym typeface="Verdana"/>
              </a:rPr>
              <a:t> Framework. Everything is open source.</a:t>
            </a:r>
          </a:p>
          <a:p>
            <a:pPr>
              <a:buClr>
                <a:schemeClr val="dk1"/>
              </a:buClr>
              <a:buSzPct val="25000"/>
            </a:pPr>
            <a:endParaRPr lang="en-US" dirty="0">
              <a:solidFill>
                <a:schemeClr val="dk1"/>
              </a:solidFill>
              <a:latin typeface="Verdana"/>
              <a:ea typeface="Verdana"/>
              <a:cs typeface="Verdana"/>
              <a:sym typeface="Verdana"/>
            </a:endParaRPr>
          </a:p>
          <a:p>
            <a:pPr defTabSz="461543">
              <a:buClr>
                <a:schemeClr val="dk1"/>
              </a:buClr>
              <a:defRPr/>
            </a:pPr>
            <a:r>
              <a:rPr lang="en-US" dirty="0">
                <a:solidFill>
                  <a:schemeClr val="dk1"/>
                </a:solidFill>
                <a:latin typeface="Verdana"/>
                <a:ea typeface="Verdana"/>
                <a:cs typeface="Verdana"/>
                <a:sym typeface="Verdana"/>
              </a:rPr>
              <a:t>The Spring Cloud adds distributed system components for configuration management, service discovery, circuit breakers and more.</a:t>
            </a:r>
          </a:p>
          <a:p>
            <a:pPr>
              <a:buClr>
                <a:schemeClr val="dk1"/>
              </a:buClr>
              <a:buSzPct val="25000"/>
            </a:pPr>
            <a:r>
              <a:rPr lang="en-US" dirty="0">
                <a:solidFill>
                  <a:schemeClr val="dk1"/>
                </a:solidFill>
                <a:latin typeface="Verdana"/>
                <a:ea typeface="Verdana"/>
                <a:cs typeface="Verdana"/>
                <a:sym typeface="Verdana"/>
              </a:rPr>
              <a:t>It’s platform aware and provides an integrated spectrum of opinions. Convention over configuration .</a:t>
            </a:r>
          </a:p>
          <a:p>
            <a:pPr>
              <a:buClr>
                <a:schemeClr val="dk1"/>
              </a:buClr>
              <a:buSzPct val="25000"/>
            </a:pPr>
            <a:r>
              <a:rPr lang="en-US" dirty="0">
                <a:solidFill>
                  <a:schemeClr val="dk1"/>
                </a:solidFill>
                <a:latin typeface="Verdana"/>
                <a:ea typeface="Verdana"/>
                <a:cs typeface="Verdana"/>
                <a:sym typeface="Verdana"/>
              </a:rPr>
              <a:t>We’ve packaged these components up so your developers can run them on the platform as attachable backing services. It’s built into our Spring Cloud tile.</a:t>
            </a:r>
          </a:p>
          <a:p>
            <a:pPr>
              <a:buClr>
                <a:schemeClr val="dk1"/>
              </a:buClr>
              <a:buSzPct val="25000"/>
            </a:pPr>
            <a:endParaRPr lang="en-US" dirty="0">
              <a:solidFill>
                <a:schemeClr val="dk1"/>
              </a:solidFill>
              <a:latin typeface="Verdana"/>
              <a:ea typeface="Verdana"/>
              <a:cs typeface="Verdana"/>
              <a:sym typeface="Verdana"/>
            </a:endParaRPr>
          </a:p>
          <a:p>
            <a:pPr>
              <a:buClr>
                <a:schemeClr val="dk1"/>
              </a:buClr>
              <a:buSzPct val="25000"/>
            </a:pPr>
            <a:r>
              <a:rPr lang="en-US" dirty="0">
                <a:solidFill>
                  <a:schemeClr val="dk1"/>
                </a:solidFill>
                <a:latin typeface="Verdana"/>
                <a:ea typeface="Verdana"/>
                <a:cs typeface="Verdana"/>
                <a:sym typeface="Verdana"/>
              </a:rPr>
              <a:t>Finally, Spring Boot adds Rails-like packaging and lightweight app server so your </a:t>
            </a:r>
            <a:r>
              <a:rPr lang="en-US" dirty="0" err="1">
                <a:solidFill>
                  <a:schemeClr val="dk1"/>
                </a:solidFill>
                <a:latin typeface="Verdana"/>
                <a:ea typeface="Verdana"/>
                <a:cs typeface="Verdana"/>
                <a:sym typeface="Verdana"/>
              </a:rPr>
              <a:t>devs</a:t>
            </a:r>
            <a:endParaRPr lang="en-US" dirty="0">
              <a:solidFill>
                <a:schemeClr val="dk1"/>
              </a:solidFill>
              <a:latin typeface="Verdana"/>
              <a:ea typeface="Verdana"/>
              <a:cs typeface="Verdana"/>
              <a:sym typeface="Verdana"/>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Shape 304"/>
          <p:cNvSpPr>
            <a:spLocks noGrp="1" noRot="1" noChangeAspect="1"/>
          </p:cNvSpPr>
          <p:nvPr>
            <p:ph type="sldImg" idx="2"/>
          </p:nvPr>
        </p:nvSpPr>
        <p:spPr>
          <a:xfrm>
            <a:off x="1628775" y="692150"/>
            <a:ext cx="3733800" cy="2100263"/>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05" name="Shape 305"/>
          <p:cNvSpPr txBox="1">
            <a:spLocks noGrp="1"/>
          </p:cNvSpPr>
          <p:nvPr>
            <p:ph type="body" idx="1"/>
          </p:nvPr>
        </p:nvSpPr>
        <p:spPr>
          <a:xfrm>
            <a:off x="298451" y="2997201"/>
            <a:ext cx="6337300" cy="5842000"/>
          </a:xfrm>
          <a:prstGeom prst="rect">
            <a:avLst/>
          </a:prstGeom>
          <a:noFill/>
          <a:ln>
            <a:noFill/>
          </a:ln>
        </p:spPr>
        <p:txBody>
          <a:bodyPr lIns="0" tIns="0" rIns="0" bIns="0" anchor="t" anchorCtr="0">
            <a:noAutofit/>
          </a:bodyPr>
          <a:lstStyle/>
          <a:p>
            <a:pPr defTabSz="457159">
              <a:buClr>
                <a:schemeClr val="dk1"/>
              </a:buClr>
              <a:buSzPct val="25000"/>
              <a:defRPr/>
            </a:pPr>
            <a:r>
              <a:rPr lang="en-US" dirty="0">
                <a:solidFill>
                  <a:schemeClr val="dk1"/>
                </a:solidFill>
                <a:latin typeface="Verdana"/>
                <a:ea typeface="Verdana"/>
                <a:cs typeface="Verdana"/>
                <a:sym typeface="Verdana"/>
              </a:rPr>
              <a:t>The integrated approach extends to the Cloud Native Runtime’s integration, with Spring Cloud services being pre-packaged for simple consumption on the platform through our built in marketplace. One leading satellite entertainment provider called this unique blend of </a:t>
            </a:r>
            <a:r>
              <a:rPr lang="en-US" dirty="0" err="1">
                <a:solidFill>
                  <a:schemeClr val="dk1"/>
                </a:solidFill>
                <a:latin typeface="Verdana"/>
                <a:ea typeface="Verdana"/>
                <a:cs typeface="Verdana"/>
                <a:sym typeface="Verdana"/>
              </a:rPr>
              <a:t>microservices</a:t>
            </a:r>
            <a:r>
              <a:rPr lang="en-US" dirty="0">
                <a:solidFill>
                  <a:schemeClr val="dk1"/>
                </a:solidFill>
                <a:latin typeface="Verdana"/>
                <a:ea typeface="Verdana"/>
                <a:cs typeface="Verdana"/>
                <a:sym typeface="Verdana"/>
              </a:rPr>
              <a:t> supporting features a “no brainer” for their next generation digital services platform. Spring cloud along w/ Spring boot take a developer from idea to a functioning </a:t>
            </a:r>
            <a:r>
              <a:rPr lang="en-US" dirty="0" err="1">
                <a:solidFill>
                  <a:schemeClr val="dk1"/>
                </a:solidFill>
                <a:latin typeface="Verdana"/>
                <a:ea typeface="Verdana"/>
                <a:cs typeface="Verdana"/>
                <a:sym typeface="Verdana"/>
              </a:rPr>
              <a:t>microservice</a:t>
            </a:r>
            <a:r>
              <a:rPr lang="en-US" dirty="0">
                <a:solidFill>
                  <a:schemeClr val="dk1"/>
                </a:solidFill>
                <a:latin typeface="Verdana"/>
                <a:ea typeface="Verdana"/>
                <a:cs typeface="Verdana"/>
                <a:sym typeface="Verdana"/>
              </a:rPr>
              <a:t> in minutes</a:t>
            </a:r>
          </a:p>
          <a:p>
            <a:pPr>
              <a:buClr>
                <a:schemeClr val="dk1"/>
              </a:buClr>
              <a:buSzPct val="25000"/>
            </a:pPr>
            <a:endParaRPr lang="en-US" dirty="0">
              <a:solidFill>
                <a:schemeClr val="dk1"/>
              </a:solidFill>
              <a:latin typeface="Verdana"/>
              <a:ea typeface="Verdana"/>
              <a:cs typeface="Verdana"/>
              <a:sym typeface="Verdana"/>
            </a:endParaRPr>
          </a:p>
        </p:txBody>
      </p:sp>
      <p:sp>
        <p:nvSpPr>
          <p:cNvPr id="306" name="Shape 306"/>
          <p:cNvSpPr txBox="1">
            <a:spLocks noGrp="1"/>
          </p:cNvSpPr>
          <p:nvPr>
            <p:ph type="sldNum" idx="12"/>
          </p:nvPr>
        </p:nvSpPr>
        <p:spPr>
          <a:xfrm>
            <a:off x="3927775" y="8757590"/>
            <a:ext cx="3004820" cy="461009"/>
          </a:xfrm>
          <a:prstGeom prst="rect">
            <a:avLst/>
          </a:prstGeom>
          <a:noFill/>
          <a:ln>
            <a:noFill/>
          </a:ln>
        </p:spPr>
        <p:txBody>
          <a:bodyPr lIns="92292" tIns="46146" rIns="92292" bIns="46146" anchor="t" anchorCtr="0">
            <a:noAutofit/>
          </a:bodyPr>
          <a:lstStyle/>
          <a:p>
            <a:pPr algn="l">
              <a:buSzPct val="25000"/>
            </a:pPr>
            <a:fld id="{00000000-1234-1234-1234-123412341234}" type="slidenum">
              <a:rPr lang="en-US">
                <a:solidFill>
                  <a:schemeClr val="dk1"/>
                </a:solidFill>
                <a:latin typeface="Arial"/>
                <a:ea typeface="Arial"/>
                <a:cs typeface="Arial"/>
                <a:sym typeface="Arial"/>
              </a:rPr>
              <a:pPr algn="l">
                <a:buSzPct val="25000"/>
              </a:pPr>
              <a:t>18</a:t>
            </a:fld>
            <a:endParaRPr lang="en-US">
              <a:solidFill>
                <a:schemeClr val="dk1"/>
              </a:solidFill>
              <a:latin typeface="Arial"/>
              <a:ea typeface="Arial"/>
              <a:cs typeface="Arial"/>
              <a:sym typeface="Aria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3"/>
        <p:cNvGrpSpPr/>
        <p:nvPr/>
      </p:nvGrpSpPr>
      <p:grpSpPr>
        <a:xfrm>
          <a:off x="0" y="0"/>
          <a:ext cx="0" cy="0"/>
          <a:chOff x="0" y="0"/>
          <a:chExt cx="0" cy="0"/>
        </a:xfrm>
      </p:grpSpPr>
      <p:sp>
        <p:nvSpPr>
          <p:cNvPr id="1044" name="Shape 1044"/>
          <p:cNvSpPr txBox="1">
            <a:spLocks noGrp="1"/>
          </p:cNvSpPr>
          <p:nvPr>
            <p:ph type="body" idx="1"/>
          </p:nvPr>
        </p:nvSpPr>
        <p:spPr>
          <a:xfrm>
            <a:off x="298451" y="2997201"/>
            <a:ext cx="6337300" cy="5842000"/>
          </a:xfrm>
          <a:prstGeom prst="rect">
            <a:avLst/>
          </a:prstGeom>
        </p:spPr>
        <p:txBody>
          <a:bodyPr lIns="91416" tIns="91416" rIns="91416" bIns="91416" anchor="t" anchorCtr="0">
            <a:noAutofit/>
          </a:bodyPr>
          <a:lstStyle/>
          <a:p>
            <a:endParaRPr/>
          </a:p>
        </p:txBody>
      </p:sp>
      <p:sp>
        <p:nvSpPr>
          <p:cNvPr id="1045" name="Shape 1045"/>
          <p:cNvSpPr>
            <a:spLocks noGrp="1" noRot="1" noChangeAspect="1"/>
          </p:cNvSpPr>
          <p:nvPr>
            <p:ph type="sldImg" idx="2"/>
          </p:nvPr>
        </p:nvSpPr>
        <p:spPr>
          <a:xfrm>
            <a:off x="1628775" y="692150"/>
            <a:ext cx="3733800" cy="2100263"/>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8"/>
        <p:cNvGrpSpPr/>
        <p:nvPr/>
      </p:nvGrpSpPr>
      <p:grpSpPr>
        <a:xfrm>
          <a:off x="0" y="0"/>
          <a:ext cx="0" cy="0"/>
          <a:chOff x="0" y="0"/>
          <a:chExt cx="0" cy="0"/>
        </a:xfrm>
      </p:grpSpPr>
      <p:sp>
        <p:nvSpPr>
          <p:cNvPr id="1009" name="Shape 1009"/>
          <p:cNvSpPr txBox="1">
            <a:spLocks noGrp="1"/>
          </p:cNvSpPr>
          <p:nvPr>
            <p:ph type="body" idx="1"/>
          </p:nvPr>
        </p:nvSpPr>
        <p:spPr>
          <a:xfrm>
            <a:off x="298451" y="2997201"/>
            <a:ext cx="6337300" cy="5842000"/>
          </a:xfrm>
          <a:prstGeom prst="rect">
            <a:avLst/>
          </a:prstGeom>
        </p:spPr>
        <p:txBody>
          <a:bodyPr lIns="91416" tIns="91416" rIns="91416" bIns="91416" anchor="t" anchorCtr="0">
            <a:noAutofit/>
          </a:bodyPr>
          <a:lstStyle/>
          <a:p>
            <a:endParaRPr/>
          </a:p>
        </p:txBody>
      </p:sp>
      <p:sp>
        <p:nvSpPr>
          <p:cNvPr id="1010" name="Shape 1010"/>
          <p:cNvSpPr>
            <a:spLocks noGrp="1" noRot="1" noChangeAspect="1"/>
          </p:cNvSpPr>
          <p:nvPr>
            <p:ph type="sldImg" idx="2"/>
          </p:nvPr>
        </p:nvSpPr>
        <p:spPr>
          <a:xfrm>
            <a:off x="1628775" y="692150"/>
            <a:ext cx="3733800" cy="2100263"/>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2"/>
        <p:cNvGrpSpPr/>
        <p:nvPr/>
      </p:nvGrpSpPr>
      <p:grpSpPr>
        <a:xfrm>
          <a:off x="0" y="0"/>
          <a:ext cx="0" cy="0"/>
          <a:chOff x="0" y="0"/>
          <a:chExt cx="0" cy="0"/>
        </a:xfrm>
      </p:grpSpPr>
      <p:sp>
        <p:nvSpPr>
          <p:cNvPr id="1053" name="Shape 1053"/>
          <p:cNvSpPr txBox="1">
            <a:spLocks noGrp="1"/>
          </p:cNvSpPr>
          <p:nvPr>
            <p:ph type="body" idx="1"/>
          </p:nvPr>
        </p:nvSpPr>
        <p:spPr>
          <a:xfrm>
            <a:off x="298451" y="2997201"/>
            <a:ext cx="6337300" cy="5842000"/>
          </a:xfrm>
          <a:prstGeom prst="rect">
            <a:avLst/>
          </a:prstGeom>
        </p:spPr>
        <p:txBody>
          <a:bodyPr lIns="91416" tIns="91416" rIns="91416" bIns="91416" anchor="t" anchorCtr="0">
            <a:noAutofit/>
          </a:bodyPr>
          <a:lstStyle/>
          <a:p>
            <a:endParaRPr/>
          </a:p>
        </p:txBody>
      </p:sp>
      <p:sp>
        <p:nvSpPr>
          <p:cNvPr id="1054" name="Shape 1054"/>
          <p:cNvSpPr>
            <a:spLocks noGrp="1" noRot="1" noChangeAspect="1"/>
          </p:cNvSpPr>
          <p:nvPr>
            <p:ph type="sldImg" idx="2"/>
          </p:nvPr>
        </p:nvSpPr>
        <p:spPr>
          <a:xfrm>
            <a:off x="1628775" y="692150"/>
            <a:ext cx="3733800" cy="2100263"/>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7"/>
        <p:cNvGrpSpPr/>
        <p:nvPr/>
      </p:nvGrpSpPr>
      <p:grpSpPr>
        <a:xfrm>
          <a:off x="0" y="0"/>
          <a:ext cx="0" cy="0"/>
          <a:chOff x="0" y="0"/>
          <a:chExt cx="0" cy="0"/>
        </a:xfrm>
      </p:grpSpPr>
      <p:sp>
        <p:nvSpPr>
          <p:cNvPr id="808" name="Shape 808"/>
          <p:cNvSpPr>
            <a:spLocks noGrp="1" noRot="1" noChangeAspect="1"/>
          </p:cNvSpPr>
          <p:nvPr>
            <p:ph type="sldImg" idx="2"/>
          </p:nvPr>
        </p:nvSpPr>
        <p:spPr>
          <a:xfrm>
            <a:off x="1628775" y="692150"/>
            <a:ext cx="3733800" cy="2100263"/>
          </a:xfrm>
          <a:custGeom>
            <a:avLst/>
            <a:gdLst/>
            <a:ahLst/>
            <a:cxnLst/>
            <a:rect l="0" t="0" r="0" b="0"/>
            <a:pathLst>
              <a:path w="120000" h="120000" extrusionOk="0">
                <a:moveTo>
                  <a:pt x="0" y="0"/>
                </a:moveTo>
                <a:lnTo>
                  <a:pt x="120000" y="0"/>
                </a:lnTo>
                <a:lnTo>
                  <a:pt x="120000" y="120000"/>
                </a:lnTo>
                <a:lnTo>
                  <a:pt x="0" y="120000"/>
                </a:lnTo>
                <a:close/>
              </a:path>
            </a:pathLst>
          </a:custGeom>
          <a:noFill/>
          <a:ln w="12700" cap="flat">
            <a:solidFill>
              <a:srgbClr val="000000"/>
            </a:solidFill>
            <a:prstDash val="solid"/>
            <a:round/>
            <a:headEnd type="none" w="med" len="med"/>
            <a:tailEnd type="none" w="med" len="med"/>
          </a:ln>
        </p:spPr>
      </p:sp>
      <p:sp>
        <p:nvSpPr>
          <p:cNvPr id="809" name="Shape 809"/>
          <p:cNvSpPr txBox="1">
            <a:spLocks noGrp="1"/>
          </p:cNvSpPr>
          <p:nvPr>
            <p:ph type="body" idx="1"/>
          </p:nvPr>
        </p:nvSpPr>
        <p:spPr>
          <a:xfrm>
            <a:off x="647701" y="2997200"/>
            <a:ext cx="5715102" cy="5841880"/>
          </a:xfrm>
          <a:prstGeom prst="rect">
            <a:avLst/>
          </a:prstGeom>
          <a:noFill/>
          <a:ln>
            <a:noFill/>
          </a:ln>
        </p:spPr>
        <p:txBody>
          <a:bodyPr lIns="0" tIns="0" rIns="0" bIns="0" anchor="t" anchorCtr="0">
            <a:noAutofit/>
          </a:bodyPr>
          <a:lstStyle/>
          <a:p>
            <a:pPr marL="228579" indent="-158065">
              <a:spcBef>
                <a:spcPts val="0"/>
              </a:spcBef>
              <a:buClr>
                <a:schemeClr val="dk1"/>
              </a:buClr>
            </a:pPr>
            <a:endParaRPr>
              <a:solidFill>
                <a:schemeClr val="dk1"/>
              </a:solidFill>
              <a:latin typeface="Verdana"/>
              <a:ea typeface="Verdana"/>
              <a:cs typeface="Verdana"/>
              <a:sym typeface="Verdana"/>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 name="Notes Placeholder 2"/>
          <p:cNvSpPr>
            <a:spLocks noGrp="1"/>
          </p:cNvSpPr>
          <p:nvPr>
            <p:ph type="body" idx="1"/>
          </p:nvPr>
        </p:nvSpPr>
        <p:spPr/>
        <p:txBody>
          <a:bodyPr>
            <a:normAutofit lnSpcReduction="10000"/>
          </a:bodyPr>
          <a:lstStyle/>
          <a:p>
            <a:pPr marL="0" indent="0">
              <a:buNone/>
              <a:defRPr/>
            </a:pPr>
            <a:r>
              <a:rPr lang="en-US" b="1" dirty="0" smtClean="0"/>
              <a:t>Key Platform Capabilities</a:t>
            </a:r>
          </a:p>
          <a:p>
            <a:pPr marL="228600" indent="-228600">
              <a:buAutoNum type="arabicParenR"/>
              <a:defRPr/>
            </a:pPr>
            <a:r>
              <a:rPr lang="en-US" b="1" dirty="0" smtClean="0"/>
              <a:t>On Demand Scaling</a:t>
            </a:r>
          </a:p>
          <a:p>
            <a:pPr marL="228600" indent="-228600">
              <a:buAutoNum type="arabicParenR"/>
              <a:defRPr/>
            </a:pPr>
            <a:r>
              <a:rPr lang="en-US" b="1" dirty="0" smtClean="0"/>
              <a:t>Application</a:t>
            </a:r>
            <a:r>
              <a:rPr lang="en-US" b="1" baseline="0" dirty="0" smtClean="0"/>
              <a:t> Health Management</a:t>
            </a:r>
          </a:p>
          <a:p>
            <a:pPr marL="228600" indent="-228600">
              <a:buAutoNum type="arabicParenR"/>
              <a:defRPr/>
            </a:pPr>
            <a:r>
              <a:rPr lang="en-US" b="1" baseline="0" dirty="0" smtClean="0"/>
              <a:t>Dynamic Routing &amp; Load Balancing</a:t>
            </a:r>
          </a:p>
          <a:p>
            <a:pPr marL="228600" indent="-228600">
              <a:buAutoNum type="arabicParenR"/>
              <a:defRPr/>
            </a:pPr>
            <a:r>
              <a:rPr lang="en-US" b="1" baseline="0" dirty="0" smtClean="0"/>
              <a:t>Log and Metric Aggregation</a:t>
            </a:r>
          </a:p>
          <a:p>
            <a:pPr marL="228600" indent="-228600">
              <a:buAutoNum type="arabicParenR"/>
              <a:defRPr/>
            </a:pPr>
            <a:r>
              <a:rPr lang="en-US" b="1" baseline="0" dirty="0" smtClean="0"/>
              <a:t>Security</a:t>
            </a:r>
            <a:endParaRPr lang="en-US" b="1" dirty="0" smtClean="0"/>
          </a:p>
          <a:p>
            <a:pPr>
              <a:defRPr/>
            </a:pPr>
            <a:endParaRPr lang="en-US" b="1" dirty="0" smtClean="0"/>
          </a:p>
          <a:p>
            <a:pPr>
              <a:defRPr/>
            </a:pPr>
            <a:r>
              <a:rPr lang="en-US" b="1" dirty="0" smtClean="0"/>
              <a:t>WHAT</a:t>
            </a:r>
          </a:p>
          <a:p>
            <a:pPr>
              <a:defRPr/>
            </a:pPr>
            <a:r>
              <a:rPr lang="en-US" dirty="0" smtClean="0"/>
              <a:t>Pivotal CF is next generation middleware that delivers 9 things that are typically delivered via point software products. </a:t>
            </a:r>
          </a:p>
          <a:p>
            <a:pPr>
              <a:defRPr/>
            </a:pPr>
            <a:endParaRPr lang="en-US" dirty="0" smtClean="0"/>
          </a:p>
          <a:p>
            <a:pPr marL="228600" indent="-228600">
              <a:buFont typeface="Arial" charset="0"/>
              <a:buAutoNum type="arabicPeriod"/>
              <a:defRPr/>
            </a:pPr>
            <a:r>
              <a:rPr lang="en-US" dirty="0" smtClean="0"/>
              <a:t>We provision operating systems and middleware. </a:t>
            </a:r>
          </a:p>
          <a:p>
            <a:pPr marL="228600" indent="-228600">
              <a:buFont typeface="Arial" charset="0"/>
              <a:buAutoNum type="arabicPeriod"/>
              <a:defRPr/>
            </a:pPr>
            <a:r>
              <a:rPr lang="en-US" dirty="0" smtClean="0"/>
              <a:t>We deliver workload density without compromising application performance.</a:t>
            </a:r>
          </a:p>
          <a:p>
            <a:pPr marL="228600" indent="-228600">
              <a:buFont typeface="Arial" charset="0"/>
              <a:buAutoNum type="arabicPeriod"/>
              <a:defRPr/>
            </a:pPr>
            <a:r>
              <a:rPr lang="en-US" dirty="0" smtClean="0"/>
              <a:t>We ensure that applications have appropriate network security safe guards to prevent security threats.</a:t>
            </a:r>
          </a:p>
          <a:p>
            <a:pPr marL="228600" indent="-228600">
              <a:buFont typeface="Arial" charset="0"/>
              <a:buAutoNum type="arabicPeriod"/>
              <a:defRPr/>
            </a:pPr>
            <a:r>
              <a:rPr lang="en-US" dirty="0" smtClean="0"/>
              <a:t>We support application connections to external sources including databases and legacy middleware.</a:t>
            </a:r>
          </a:p>
          <a:p>
            <a:pPr marL="228600" indent="-228600">
              <a:buFont typeface="Arial" charset="0"/>
              <a:buAutoNum type="arabicPeriod"/>
              <a:defRPr/>
            </a:pPr>
            <a:r>
              <a:rPr lang="en-US" dirty="0" smtClean="0"/>
              <a:t>We provide 4 levels of HA, with built in load balancing for scale in/out</a:t>
            </a:r>
          </a:p>
          <a:p>
            <a:pPr marL="228600" indent="-228600">
              <a:buFont typeface="Arial" charset="0"/>
              <a:buAutoNum type="arabicPeriod"/>
              <a:defRPr/>
            </a:pPr>
            <a:r>
              <a:rPr lang="en-US" dirty="0" smtClean="0"/>
              <a:t>We support multi-tenant environments so that each line of business can operate with a discrete quota and isolated system access.</a:t>
            </a:r>
          </a:p>
          <a:p>
            <a:pPr marL="228600" indent="-228600">
              <a:buFont typeface="Arial" charset="0"/>
              <a:buAutoNum type="arabicPeriod"/>
              <a:defRPr/>
            </a:pPr>
            <a:r>
              <a:rPr lang="en-US" dirty="0" smtClean="0"/>
              <a:t>We provision next generation data services including NOSQL databases, traditional databases and </a:t>
            </a:r>
            <a:r>
              <a:rPr lang="en-US" dirty="0" err="1" smtClean="0"/>
              <a:t>hadoop</a:t>
            </a:r>
            <a:r>
              <a:rPr lang="en-US" dirty="0" smtClean="0"/>
              <a:t> clusters.  </a:t>
            </a:r>
          </a:p>
          <a:p>
            <a:pPr marL="228600" indent="-228600">
              <a:buFont typeface="Arial" charset="0"/>
              <a:buAutoNum type="arabicPeriod"/>
              <a:defRPr/>
            </a:pPr>
            <a:r>
              <a:rPr lang="en-US" dirty="0" smtClean="0"/>
              <a:t>We provide horizontal and vertical scaling for the underlying </a:t>
            </a:r>
            <a:r>
              <a:rPr lang="en-US" dirty="0" err="1" smtClean="0"/>
              <a:t>IaaS</a:t>
            </a:r>
            <a:r>
              <a:rPr lang="en-US" dirty="0" smtClean="0"/>
              <a:t> so that you can scale your infrastructure in lock step with your Business.</a:t>
            </a:r>
          </a:p>
          <a:p>
            <a:pPr marL="228600" indent="-228600">
              <a:buFont typeface="Arial" charset="0"/>
              <a:buAutoNum type="arabicPeriod"/>
              <a:defRPr/>
            </a:pPr>
            <a:r>
              <a:rPr lang="en-US" dirty="0" smtClean="0"/>
              <a:t>We provide a built-in log aggregation service, built-in APM metrics and utilization based auto-scaling so that you can monitor the health of your applications and scale out without human or 3</a:t>
            </a:r>
            <a:r>
              <a:rPr lang="en-US" baseline="30000" dirty="0" smtClean="0"/>
              <a:t>rd</a:t>
            </a:r>
            <a:r>
              <a:rPr lang="en-US" dirty="0" smtClean="0"/>
              <a:t> party tool intervention.</a:t>
            </a:r>
          </a:p>
          <a:p>
            <a:pPr marL="228600" indent="-228600">
              <a:buFont typeface="Arial" charset="0"/>
              <a:buAutoNum type="arabicPeriod"/>
              <a:defRPr/>
            </a:pPr>
            <a:endParaRPr lang="en-US" dirty="0" smtClean="0"/>
          </a:p>
          <a:p>
            <a:pPr>
              <a:defRPr/>
            </a:pPr>
            <a:r>
              <a:rPr lang="en-US" dirty="0" smtClean="0"/>
              <a:t>I am going to cover each of these 9 capabilities in more detail, but it’s important to note the impact of this collection of capabilities. The following slides will include information on CAPEX and OPEX reduction. We will also discuss how you can deliver faster time to value while holding the line on infrastructure cost.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Shape 198"/>
          <p:cNvSpPr txBox="1">
            <a:spLocks noGrp="1"/>
          </p:cNvSpPr>
          <p:nvPr>
            <p:ph type="body" idx="1"/>
          </p:nvPr>
        </p:nvSpPr>
        <p:spPr>
          <a:xfrm>
            <a:off x="298451" y="2997201"/>
            <a:ext cx="6337300" cy="5842000"/>
          </a:xfrm>
          <a:prstGeom prst="rect">
            <a:avLst/>
          </a:prstGeom>
        </p:spPr>
        <p:txBody>
          <a:bodyPr lIns="91416" tIns="91416" rIns="91416" bIns="91416" anchor="t" anchorCtr="0">
            <a:noAutofit/>
          </a:bodyPr>
          <a:lstStyle/>
          <a:p>
            <a:r>
              <a:rPr lang="en-US" dirty="0" smtClean="0"/>
              <a:t>I wanted to go over some of these emerging development models and </a:t>
            </a:r>
          </a:p>
          <a:p>
            <a:r>
              <a:rPr lang="en-US" dirty="0" smtClean="0"/>
              <a:t>how tech companies have been successful in moving to these highly </a:t>
            </a:r>
            <a:r>
              <a:rPr lang="en-US" baseline="0" dirty="0" err="1" smtClean="0"/>
              <a:t>composable</a:t>
            </a:r>
            <a:r>
              <a:rPr lang="en-US" baseline="0" dirty="0" smtClean="0"/>
              <a:t>, resilient application architectures that we’re referring to as cloud native applications.</a:t>
            </a:r>
          </a:p>
          <a:p>
            <a:r>
              <a:rPr lang="en-US" baseline="0" dirty="0" smtClean="0"/>
              <a:t>I want to show you what kind of platform tools the leading tech companies had to build.</a:t>
            </a:r>
          </a:p>
          <a:p>
            <a:r>
              <a:rPr lang="en-US" baseline="0" dirty="0" smtClean="0"/>
              <a:t>And how these new designs are really hitting a lot of enterprises, companies that don’t depend on software directly.</a:t>
            </a:r>
          </a:p>
          <a:p>
            <a:endParaRPr lang="en-US" baseline="0" dirty="0" smtClean="0"/>
          </a:p>
          <a:p>
            <a:r>
              <a:rPr lang="en-US" baseline="0" dirty="0" smtClean="0"/>
              <a:t>We also want to showcase how these projects work together with a demo of a microservice-based Java app, built with Spring Boot and Netflix OSS projects</a:t>
            </a:r>
          </a:p>
          <a:p>
            <a:r>
              <a:rPr lang="en-US" baseline="0" dirty="0" smtClean="0"/>
              <a:t>Before we turn it over to discussion</a:t>
            </a:r>
            <a:endParaRPr lang="en-US" dirty="0" smtClean="0"/>
          </a:p>
          <a:p>
            <a:endParaRPr dirty="0"/>
          </a:p>
        </p:txBody>
      </p:sp>
      <p:sp>
        <p:nvSpPr>
          <p:cNvPr id="199" name="Shape 199"/>
          <p:cNvSpPr>
            <a:spLocks noGrp="1" noRot="1" noChangeAspect="1"/>
          </p:cNvSpPr>
          <p:nvPr>
            <p:ph type="sldImg" idx="2"/>
          </p:nvPr>
        </p:nvSpPr>
        <p:spPr>
          <a:xfrm>
            <a:off x="1628775" y="692150"/>
            <a:ext cx="3733800" cy="2100263"/>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4608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dirty="0">
              <a:latin typeface="Calibri" charset="0"/>
            </a:endParaRPr>
          </a:p>
        </p:txBody>
      </p:sp>
      <p:sp>
        <p:nvSpPr>
          <p:cNvPr id="46083" name="Slide Number Placeholder 3"/>
          <p:cNvSpPr>
            <a:spLocks noGrp="1"/>
          </p:cNvSpPr>
          <p:nvPr>
            <p:ph type="sldNum" sz="quarter" idx="5"/>
          </p:nvPr>
        </p:nvSpPr>
        <p:spPr bwMode="auto">
          <a:xfrm>
            <a:off x="3927775" y="8757590"/>
            <a:ext cx="3004820" cy="46101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301" tIns="46150" rIns="92301" bIns="46150" numCol="1" anchorCtr="0" compatLnSpc="1">
            <a:prstTxWarp prst="textNoShape">
              <a:avLst/>
            </a:prstTxWarp>
          </a:bodyPr>
          <a:lstStyle>
            <a:lvl1pPr eaLnBrk="0" hangingPunct="0">
              <a:defRPr sz="2400">
                <a:solidFill>
                  <a:schemeClr val="tx1"/>
                </a:solidFill>
                <a:latin typeface="Lato" charset="0"/>
                <a:ea typeface="ＭＳ Ｐゴシック" charset="0"/>
                <a:cs typeface="ＭＳ Ｐゴシック" charset="0"/>
              </a:defRPr>
            </a:lvl1pPr>
            <a:lvl2pPr marL="749940" indent="-288439" eaLnBrk="0" hangingPunct="0">
              <a:defRPr sz="2400">
                <a:solidFill>
                  <a:schemeClr val="tx1"/>
                </a:solidFill>
                <a:latin typeface="Lato" charset="0"/>
                <a:ea typeface="ＭＳ Ｐゴシック" charset="0"/>
              </a:defRPr>
            </a:lvl2pPr>
            <a:lvl3pPr marL="1153755" indent="-230752" eaLnBrk="0" hangingPunct="0">
              <a:defRPr sz="2400">
                <a:solidFill>
                  <a:schemeClr val="tx1"/>
                </a:solidFill>
                <a:latin typeface="Lato" charset="0"/>
                <a:ea typeface="ＭＳ Ｐゴシック" charset="0"/>
              </a:defRPr>
            </a:lvl3pPr>
            <a:lvl4pPr marL="1615257" indent="-230752" eaLnBrk="0" hangingPunct="0">
              <a:defRPr sz="2400">
                <a:solidFill>
                  <a:schemeClr val="tx1"/>
                </a:solidFill>
                <a:latin typeface="Lato" charset="0"/>
                <a:ea typeface="ＭＳ Ｐゴシック" charset="0"/>
              </a:defRPr>
            </a:lvl4pPr>
            <a:lvl5pPr marL="2076758" indent="-230752" eaLnBrk="0" hangingPunct="0">
              <a:defRPr sz="2400">
                <a:solidFill>
                  <a:schemeClr val="tx1"/>
                </a:solidFill>
                <a:latin typeface="Lato" charset="0"/>
                <a:ea typeface="ＭＳ Ｐゴシック" charset="0"/>
              </a:defRPr>
            </a:lvl5pPr>
            <a:lvl6pPr marL="2538260" indent="-230752" eaLnBrk="0" fontAlgn="base" hangingPunct="0">
              <a:spcBef>
                <a:spcPct val="0"/>
              </a:spcBef>
              <a:spcAft>
                <a:spcPct val="0"/>
              </a:spcAft>
              <a:defRPr sz="2400">
                <a:solidFill>
                  <a:schemeClr val="tx1"/>
                </a:solidFill>
                <a:latin typeface="Lato" charset="0"/>
                <a:ea typeface="ＭＳ Ｐゴシック" charset="0"/>
              </a:defRPr>
            </a:lvl6pPr>
            <a:lvl7pPr marL="2999762" indent="-230752" eaLnBrk="0" fontAlgn="base" hangingPunct="0">
              <a:spcBef>
                <a:spcPct val="0"/>
              </a:spcBef>
              <a:spcAft>
                <a:spcPct val="0"/>
              </a:spcAft>
              <a:defRPr sz="2400">
                <a:solidFill>
                  <a:schemeClr val="tx1"/>
                </a:solidFill>
                <a:latin typeface="Lato" charset="0"/>
                <a:ea typeface="ＭＳ Ｐゴシック" charset="0"/>
              </a:defRPr>
            </a:lvl7pPr>
            <a:lvl8pPr marL="3461264" indent="-230752" eaLnBrk="0" fontAlgn="base" hangingPunct="0">
              <a:spcBef>
                <a:spcPct val="0"/>
              </a:spcBef>
              <a:spcAft>
                <a:spcPct val="0"/>
              </a:spcAft>
              <a:defRPr sz="2400">
                <a:solidFill>
                  <a:schemeClr val="tx1"/>
                </a:solidFill>
                <a:latin typeface="Lato" charset="0"/>
                <a:ea typeface="ＭＳ Ｐゴシック" charset="0"/>
              </a:defRPr>
            </a:lvl8pPr>
            <a:lvl9pPr marL="3922765" indent="-230752" eaLnBrk="0" fontAlgn="base" hangingPunct="0">
              <a:spcBef>
                <a:spcPct val="0"/>
              </a:spcBef>
              <a:spcAft>
                <a:spcPct val="0"/>
              </a:spcAft>
              <a:defRPr sz="2400">
                <a:solidFill>
                  <a:schemeClr val="tx1"/>
                </a:solidFill>
                <a:latin typeface="Lato" charset="0"/>
                <a:ea typeface="ＭＳ Ｐゴシック" charset="0"/>
              </a:defRPr>
            </a:lvl9pPr>
          </a:lstStyle>
          <a:p>
            <a:pPr eaLnBrk="1" hangingPunct="1"/>
            <a:fld id="{868EC486-81B6-104D-B094-73BBBB9253C6}" type="slidenum">
              <a:rPr lang="en-US" sz="1200">
                <a:solidFill>
                  <a:prstClr val="black"/>
                </a:solidFill>
                <a:latin typeface="Calibri" charset="0"/>
              </a:rPr>
              <a:pPr eaLnBrk="1" hangingPunct="1"/>
              <a:t>24</a:t>
            </a:fld>
            <a:endParaRPr lang="en-US" sz="1200">
              <a:solidFill>
                <a:prstClr val="black"/>
              </a:solidFill>
              <a:latin typeface="Calibri"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Shape 119"/>
          <p:cNvSpPr txBox="1">
            <a:spLocks noGrp="1"/>
          </p:cNvSpPr>
          <p:nvPr>
            <p:ph type="body" idx="1"/>
          </p:nvPr>
        </p:nvSpPr>
        <p:spPr>
          <a:xfrm>
            <a:off x="298450" y="2997200"/>
            <a:ext cx="6337300" cy="5842000"/>
          </a:xfrm>
          <a:prstGeom prst="rect">
            <a:avLst/>
          </a:prstGeom>
        </p:spPr>
        <p:txBody>
          <a:bodyPr lIns="91425" tIns="91425" rIns="91425" bIns="91425" anchor="t" anchorCtr="0">
            <a:noAutofit/>
          </a:bodyPr>
          <a:lstStyle/>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r>
              <a:rPr lang="en-US" dirty="0" smtClean="0"/>
              <a:t>if a company, in any industry, can't do software well, the will get left in the dust.  Look at these examples...</a:t>
            </a:r>
          </a:p>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r>
              <a:rPr lang="en-US" dirty="0" err="1" smtClean="0"/>
              <a:t>Uber</a:t>
            </a:r>
            <a:r>
              <a:rPr lang="en-US" dirty="0" smtClean="0"/>
              <a:t> is</a:t>
            </a:r>
            <a:r>
              <a:rPr lang="en-US" baseline="0" dirty="0" smtClean="0"/>
              <a:t> the taxi </a:t>
            </a:r>
            <a:r>
              <a:rPr lang="en-US" baseline="0" dirty="0" err="1" smtClean="0"/>
              <a:t>copmpany</a:t>
            </a:r>
            <a:r>
              <a:rPr lang="en-US" baseline="0" dirty="0" smtClean="0"/>
              <a:t> with no taxies</a:t>
            </a:r>
          </a:p>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r>
              <a:rPr lang="en-US" baseline="0" dirty="0" err="1" smtClean="0"/>
              <a:t>Airbnd</a:t>
            </a:r>
            <a:r>
              <a:rPr lang="en-US" baseline="0" dirty="0" smtClean="0"/>
              <a:t> is the hotel company with no hotels</a:t>
            </a:r>
          </a:p>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r>
              <a:rPr lang="en-US" baseline="0" dirty="0" smtClean="0"/>
              <a:t>Square is the POS service provider with no professional services IT</a:t>
            </a:r>
          </a:p>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r>
              <a:rPr lang="en-US" baseline="0" dirty="0" err="1" smtClean="0"/>
              <a:t>Hows</a:t>
            </a:r>
            <a:r>
              <a:rPr lang="en-US" baseline="0" dirty="0" smtClean="0"/>
              <a:t> you business going to compete with lean startup companies dominating the market?</a:t>
            </a:r>
            <a:endParaRPr dirty="0"/>
          </a:p>
        </p:txBody>
      </p:sp>
      <p:sp>
        <p:nvSpPr>
          <p:cNvPr id="120" name="Shape 120"/>
          <p:cNvSpPr>
            <a:spLocks noGrp="1" noRot="1" noChangeAspect="1"/>
          </p:cNvSpPr>
          <p:nvPr>
            <p:ph type="sldImg" idx="2"/>
          </p:nvPr>
        </p:nvSpPr>
        <p:spPr>
          <a:xfrm>
            <a:off x="1628775" y="692150"/>
            <a:ext cx="3733800" cy="2100263"/>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Shape 283"/>
          <p:cNvSpPr>
            <a:spLocks noGrp="1" noRot="1" noChangeAspect="1"/>
          </p:cNvSpPr>
          <p:nvPr>
            <p:ph type="sldImg" idx="2"/>
          </p:nvPr>
        </p:nvSpPr>
        <p:spPr>
          <a:xfrm>
            <a:off x="1628775" y="692150"/>
            <a:ext cx="3733800" cy="2100263"/>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84" name="Shape 284"/>
          <p:cNvSpPr txBox="1">
            <a:spLocks noGrp="1"/>
          </p:cNvSpPr>
          <p:nvPr>
            <p:ph type="body" idx="1"/>
          </p:nvPr>
        </p:nvSpPr>
        <p:spPr>
          <a:xfrm>
            <a:off x="298451" y="2997201"/>
            <a:ext cx="6337300" cy="5842000"/>
          </a:xfrm>
          <a:prstGeom prst="rect">
            <a:avLst/>
          </a:prstGeom>
          <a:noFill/>
          <a:ln>
            <a:noFill/>
          </a:ln>
        </p:spPr>
        <p:txBody>
          <a:bodyPr lIns="0" tIns="0" rIns="0" bIns="0" anchor="t" anchorCtr="0">
            <a:noAutofit/>
          </a:bodyPr>
          <a:lstStyle/>
          <a:p>
            <a:pPr defTabSz="461543">
              <a:spcBef>
                <a:spcPts val="0"/>
              </a:spcBef>
              <a:buClr>
                <a:schemeClr val="dk1"/>
              </a:buClr>
              <a:buSzPct val="25000"/>
              <a:defRPr/>
            </a:pPr>
            <a:r>
              <a:rPr lang="en-US" dirty="0">
                <a:solidFill>
                  <a:schemeClr val="dk1"/>
                </a:solidFill>
                <a:latin typeface="Verdana"/>
                <a:ea typeface="Verdana"/>
                <a:cs typeface="Verdana"/>
                <a:sym typeface="Verdana"/>
              </a:rPr>
              <a:t>We’re working with customers like Comcast and Lockheed Martin who have been struggling to ship software faster. Both in terms of new projects and implementing these modern, DevOps-friendly environments that can handle real continuous delivery.</a:t>
            </a:r>
          </a:p>
          <a:p>
            <a:pPr>
              <a:buClr>
                <a:schemeClr val="dk1"/>
              </a:buClr>
              <a:buSzPct val="25000"/>
            </a:pPr>
            <a:endParaRPr lang="en-US" dirty="0">
              <a:solidFill>
                <a:schemeClr val="dk1"/>
              </a:solidFill>
              <a:latin typeface="Verdana"/>
              <a:ea typeface="Verdana"/>
              <a:cs typeface="Verdana"/>
              <a:sym typeface="Verdana"/>
            </a:endParaRPr>
          </a:p>
          <a:p>
            <a:pPr>
              <a:buClr>
                <a:schemeClr val="dk1"/>
              </a:buClr>
              <a:buSzPct val="25000"/>
            </a:pPr>
            <a:r>
              <a:rPr lang="en-US" dirty="0">
                <a:solidFill>
                  <a:schemeClr val="dk1"/>
                </a:solidFill>
                <a:latin typeface="Verdana"/>
                <a:ea typeface="Verdana"/>
                <a:cs typeface="Verdana"/>
                <a:sym typeface="Verdana"/>
              </a:rPr>
              <a:t>If you’re doing big project with ‘agile waterfall’ where you use agile development with weekly sprints but have a huge manual process to actually ship every 3-9months.</a:t>
            </a:r>
          </a:p>
          <a:p>
            <a:pPr>
              <a:buClr>
                <a:schemeClr val="dk1"/>
              </a:buClr>
              <a:buSzPct val="25000"/>
            </a:pPr>
            <a:endParaRPr lang="en-US" dirty="0">
              <a:solidFill>
                <a:schemeClr val="dk1"/>
              </a:solidFill>
              <a:latin typeface="Verdana"/>
              <a:ea typeface="Verdana"/>
              <a:cs typeface="Verdana"/>
              <a:sym typeface="Verdana"/>
            </a:endParaRPr>
          </a:p>
          <a:p>
            <a:pPr>
              <a:buClr>
                <a:schemeClr val="dk1"/>
              </a:buClr>
              <a:buSzPct val="25000"/>
            </a:pPr>
            <a:r>
              <a:rPr lang="en-US" dirty="0">
                <a:solidFill>
                  <a:schemeClr val="dk1"/>
                </a:solidFill>
                <a:latin typeface="Verdana"/>
                <a:ea typeface="Verdana"/>
                <a:cs typeface="Verdana"/>
                <a:sym typeface="Verdana"/>
              </a:rPr>
              <a:t>Disconnect between </a:t>
            </a:r>
            <a:r>
              <a:rPr lang="en-US" dirty="0" err="1">
                <a:solidFill>
                  <a:schemeClr val="dk1"/>
                </a:solidFill>
                <a:latin typeface="Verdana"/>
                <a:ea typeface="Verdana"/>
                <a:cs typeface="Verdana"/>
                <a:sym typeface="Verdana"/>
              </a:rPr>
              <a:t>dev</a:t>
            </a:r>
            <a:r>
              <a:rPr lang="en-US" dirty="0">
                <a:solidFill>
                  <a:schemeClr val="dk1"/>
                </a:solidFill>
                <a:latin typeface="Verdana"/>
                <a:ea typeface="Verdana"/>
                <a:cs typeface="Verdana"/>
                <a:sym typeface="Verdana"/>
              </a:rPr>
              <a:t> and ops. Throw the code over the wall</a:t>
            </a:r>
          </a:p>
          <a:p>
            <a:pPr>
              <a:buClr>
                <a:schemeClr val="dk1"/>
              </a:buClr>
              <a:buSzPct val="25000"/>
            </a:pPr>
            <a:endParaRPr lang="en-US" dirty="0">
              <a:solidFill>
                <a:schemeClr val="dk1"/>
              </a:solidFill>
              <a:latin typeface="Verdana"/>
              <a:ea typeface="Verdana"/>
              <a:cs typeface="Verdana"/>
              <a:sym typeface="Verdana"/>
            </a:endParaRPr>
          </a:p>
          <a:p>
            <a:pPr>
              <a:buClr>
                <a:schemeClr val="dk1"/>
              </a:buClr>
              <a:buSzPct val="25000"/>
            </a:pPr>
            <a:r>
              <a:rPr lang="en-US" i="1" dirty="0">
                <a:solidFill>
                  <a:srgbClr val="00685D"/>
                </a:solidFill>
              </a:rPr>
              <a:t>… and do it all over again from </a:t>
            </a:r>
            <a:r>
              <a:rPr lang="en-US" i="1" dirty="0" err="1">
                <a:solidFill>
                  <a:srgbClr val="00685D"/>
                </a:solidFill>
              </a:rPr>
              <a:t>Dev</a:t>
            </a:r>
            <a:r>
              <a:rPr lang="en-US" i="1" dirty="0">
                <a:solidFill>
                  <a:srgbClr val="00685D"/>
                </a:solidFill>
              </a:rPr>
              <a:t> </a:t>
            </a:r>
            <a:r>
              <a:rPr lang="en-US" i="1" dirty="0">
                <a:solidFill>
                  <a:srgbClr val="00685D"/>
                </a:solidFill>
                <a:sym typeface="Wingdings"/>
              </a:rPr>
              <a:t> Test  Prod on any infrastructure</a:t>
            </a:r>
            <a:endParaRPr lang="en-US" dirty="0">
              <a:solidFill>
                <a:schemeClr val="dk1"/>
              </a:solidFill>
              <a:latin typeface="Verdana"/>
              <a:ea typeface="Verdana"/>
              <a:cs typeface="Verdana"/>
              <a:sym typeface="Verdana"/>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Shape 272"/>
          <p:cNvSpPr>
            <a:spLocks noGrp="1" noRot="1" noChangeAspect="1"/>
          </p:cNvSpPr>
          <p:nvPr>
            <p:ph type="sldImg" idx="2"/>
          </p:nvPr>
        </p:nvSpPr>
        <p:spPr>
          <a:xfrm>
            <a:off x="385234" y="691515"/>
            <a:ext cx="6163733" cy="3457575"/>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73" name="Shape 273"/>
          <p:cNvSpPr txBox="1">
            <a:spLocks noGrp="1"/>
          </p:cNvSpPr>
          <p:nvPr>
            <p:ph type="body" idx="1"/>
          </p:nvPr>
        </p:nvSpPr>
        <p:spPr>
          <a:xfrm>
            <a:off x="298451" y="2997201"/>
            <a:ext cx="6337300" cy="5842000"/>
          </a:xfrm>
          <a:prstGeom prst="rect">
            <a:avLst/>
          </a:prstGeom>
          <a:noFill/>
          <a:ln>
            <a:noFill/>
          </a:ln>
        </p:spPr>
        <p:txBody>
          <a:bodyPr lIns="0" tIns="0" rIns="0" bIns="0" anchor="t" anchorCtr="0">
            <a:noAutofit/>
          </a:bodyPr>
          <a:lstStyle/>
          <a:p>
            <a:pPr>
              <a:buClr>
                <a:schemeClr val="dk1"/>
              </a:buClr>
              <a:buSzPct val="25000"/>
            </a:pPr>
            <a:r>
              <a:rPr lang="en-US" sz="1800" dirty="0">
                <a:solidFill>
                  <a:schemeClr val="dk1"/>
                </a:solidFill>
                <a:latin typeface="Verdana"/>
                <a:ea typeface="Verdana"/>
                <a:cs typeface="Verdana"/>
                <a:sym typeface="Verdana"/>
              </a:rPr>
              <a:t>Traditional CI/CD deployments setup with custom servers means that each app instance requires individual configuration and secured. This kicks off a whole set of checks and balances from your ops team. You have ticket-based manual provisioning. When you go to push an update, it’s too complex to automate and test automatically, so every update requires a sequence of manual steps and checks. You </a:t>
            </a:r>
          </a:p>
          <a:p>
            <a:pPr>
              <a:buClr>
                <a:schemeClr val="dk1"/>
              </a:buClr>
              <a:buSzPct val="25000"/>
            </a:pPr>
            <a:r>
              <a:rPr lang="en-US" sz="1800" dirty="0">
                <a:solidFill>
                  <a:schemeClr val="dk1"/>
                </a:solidFill>
                <a:latin typeface="Verdana"/>
                <a:ea typeface="Verdana"/>
                <a:cs typeface="Verdana"/>
                <a:sym typeface="Verdana"/>
              </a:rPr>
              <a:t>As you can see in this survey of over a thousand developers, </a:t>
            </a:r>
            <a:r>
              <a:rPr lang="en-US" sz="1800" dirty="0" err="1">
                <a:solidFill>
                  <a:schemeClr val="dk1"/>
                </a:solidFill>
                <a:latin typeface="Verdana"/>
                <a:ea typeface="Verdana"/>
                <a:cs typeface="Verdana"/>
                <a:sym typeface="Verdana"/>
              </a:rPr>
              <a:t>devs</a:t>
            </a:r>
            <a:r>
              <a:rPr lang="en-US" sz="1800" dirty="0">
                <a:solidFill>
                  <a:schemeClr val="dk1"/>
                </a:solidFill>
                <a:latin typeface="Verdana"/>
                <a:ea typeface="Verdana"/>
                <a:cs typeface="Verdana"/>
                <a:sym typeface="Verdana"/>
              </a:rPr>
              <a:t> estimate that they spend a huge amount of time on administration and environment managing their environment, including 20% of their time waiting. So there are some obvious issues with </a:t>
            </a:r>
          </a:p>
          <a:p>
            <a:pPr>
              <a:buClr>
                <a:schemeClr val="dk1"/>
              </a:buClr>
              <a:buSzPct val="25000"/>
            </a:pPr>
            <a:endParaRPr lang="en-US" sz="1800" dirty="0">
              <a:solidFill>
                <a:schemeClr val="dk1"/>
              </a:solidFill>
              <a:latin typeface="Verdana"/>
              <a:ea typeface="Verdana"/>
              <a:cs typeface="Verdana"/>
              <a:sym typeface="Verdana"/>
            </a:endParaRPr>
          </a:p>
          <a:p>
            <a:pPr>
              <a:buClr>
                <a:schemeClr val="dk1"/>
              </a:buClr>
              <a:buSzPct val="25000"/>
            </a:pPr>
            <a:endParaRPr lang="en-US" sz="1800" dirty="0">
              <a:solidFill>
                <a:schemeClr val="dk1"/>
              </a:solidFill>
              <a:latin typeface="Verdana"/>
              <a:ea typeface="Verdana"/>
              <a:cs typeface="Verdana"/>
              <a:sym typeface="Verdana"/>
            </a:endParaRPr>
          </a:p>
          <a:p>
            <a:pPr>
              <a:buClr>
                <a:schemeClr val="dk1"/>
              </a:buClr>
              <a:buSzPct val="25000"/>
            </a:pPr>
            <a:r>
              <a:rPr lang="en-US" sz="1800" dirty="0">
                <a:solidFill>
                  <a:schemeClr val="dk1"/>
                </a:solidFill>
                <a:latin typeface="Verdana"/>
                <a:ea typeface="Verdana"/>
                <a:cs typeface="Verdana"/>
                <a:sym typeface="Verdana"/>
              </a:rPr>
              <a:t>http://</a:t>
            </a:r>
            <a:r>
              <a:rPr lang="en-US" sz="1800" dirty="0" err="1">
                <a:solidFill>
                  <a:schemeClr val="dk1"/>
                </a:solidFill>
                <a:latin typeface="Verdana"/>
                <a:ea typeface="Verdana"/>
                <a:cs typeface="Verdana"/>
                <a:sym typeface="Verdana"/>
              </a:rPr>
              <a:t>readwrite.com</a:t>
            </a:r>
            <a:r>
              <a:rPr lang="en-US" sz="1800" dirty="0">
                <a:solidFill>
                  <a:schemeClr val="dk1"/>
                </a:solidFill>
                <a:latin typeface="Verdana"/>
                <a:ea typeface="Verdana"/>
                <a:cs typeface="Verdana"/>
                <a:sym typeface="Verdana"/>
              </a:rPr>
              <a:t>/2013/04/25/how-software-developers-really-spend-their-time</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Shape 338"/>
          <p:cNvSpPr>
            <a:spLocks noGrp="1" noRot="1" noChangeAspect="1"/>
          </p:cNvSpPr>
          <p:nvPr>
            <p:ph type="sldImg" idx="2"/>
          </p:nvPr>
        </p:nvSpPr>
        <p:spPr>
          <a:xfrm>
            <a:off x="1628775" y="692150"/>
            <a:ext cx="3733800" cy="2100263"/>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39" name="Shape 339"/>
          <p:cNvSpPr txBox="1">
            <a:spLocks noGrp="1"/>
          </p:cNvSpPr>
          <p:nvPr>
            <p:ph type="body" idx="1"/>
          </p:nvPr>
        </p:nvSpPr>
        <p:spPr>
          <a:xfrm>
            <a:off x="298451" y="2997201"/>
            <a:ext cx="6337300" cy="5842000"/>
          </a:xfrm>
          <a:prstGeom prst="rect">
            <a:avLst/>
          </a:prstGeom>
          <a:noFill/>
          <a:ln>
            <a:noFill/>
          </a:ln>
        </p:spPr>
        <p:txBody>
          <a:bodyPr lIns="0" tIns="0" rIns="0" bIns="0" anchor="t" anchorCtr="0">
            <a:noAutofit/>
          </a:bodyPr>
          <a:lstStyle/>
          <a:p>
            <a:pPr defTabSz="461543">
              <a:spcBef>
                <a:spcPts val="0"/>
              </a:spcBef>
              <a:buClr>
                <a:schemeClr val="dk1"/>
              </a:buClr>
              <a:buSzPct val="25000"/>
              <a:defRPr/>
            </a:pPr>
            <a:r>
              <a:rPr lang="en-US" dirty="0">
                <a:solidFill>
                  <a:srgbClr val="FFFFFF"/>
                </a:solidFill>
                <a:latin typeface="Arial"/>
                <a:ea typeface="Helvetica Neue"/>
                <a:cs typeface="Arial"/>
                <a:sym typeface="Helvetica Neue"/>
              </a:rPr>
              <a:t>Enterprise companies in finance and </a:t>
            </a:r>
            <a:r>
              <a:rPr lang="en-US" dirty="0" err="1">
                <a:solidFill>
                  <a:srgbClr val="FFFFFF"/>
                </a:solidFill>
                <a:latin typeface="Arial"/>
                <a:ea typeface="Helvetica Neue"/>
                <a:cs typeface="Arial"/>
                <a:sym typeface="Helvetica Neue"/>
              </a:rPr>
              <a:t>telco</a:t>
            </a:r>
            <a:r>
              <a:rPr lang="en-US" dirty="0">
                <a:solidFill>
                  <a:srgbClr val="FFFFFF"/>
                </a:solidFill>
                <a:latin typeface="Arial"/>
                <a:ea typeface="Helvetica Neue"/>
                <a:cs typeface="Arial"/>
                <a:sym typeface="Helvetica Neue"/>
              </a:rPr>
              <a:t> industries are embracing microservice and cloud-native models. </a:t>
            </a:r>
          </a:p>
          <a:p>
            <a:pPr>
              <a:buClr>
                <a:schemeClr val="dk1"/>
              </a:buClr>
              <a:buSzPct val="25000"/>
            </a:pPr>
            <a:endParaRPr lang="en-US" dirty="0">
              <a:solidFill>
                <a:schemeClr val="dk1"/>
              </a:solidFill>
              <a:latin typeface="Verdana"/>
              <a:ea typeface="Verdana"/>
              <a:cs typeface="Verdana"/>
              <a:sym typeface="Verdana"/>
            </a:endParaRPr>
          </a:p>
          <a:p>
            <a:pPr>
              <a:buClr>
                <a:schemeClr val="dk1"/>
              </a:buClr>
              <a:buSzPct val="25000"/>
            </a:pPr>
            <a:r>
              <a:rPr lang="en-US" dirty="0">
                <a:solidFill>
                  <a:schemeClr val="dk1"/>
                </a:solidFill>
                <a:latin typeface="Verdana"/>
                <a:ea typeface="Verdana"/>
                <a:cs typeface="Verdana"/>
                <a:sym typeface="Verdana"/>
              </a:rPr>
              <a:t>There are new architectures emerging atop these lightweight app servers to address the scale, speed and safety:  new ways of tackling cloud scale and speed to market.  Microservices has emerged from the internet giants as such an alternative:  a change in culture, organization structure and technology that allows teams to work more independently, and increase velocity.  It’s a key part of cloud-native applications, which we’ll talk about shortly.</a:t>
            </a:r>
          </a:p>
          <a:p>
            <a:pPr>
              <a:buClr>
                <a:schemeClr val="dk1"/>
              </a:buClr>
              <a:buSzPct val="25000"/>
            </a:pPr>
            <a:r>
              <a:rPr lang="en-US" dirty="0">
                <a:solidFill>
                  <a:schemeClr val="dk1"/>
                </a:solidFill>
                <a:latin typeface="Verdana"/>
                <a:ea typeface="Verdana"/>
                <a:cs typeface="Verdana"/>
                <a:sym typeface="Verdana"/>
              </a:rPr>
              <a:t>Microservices are both a cultural and organizational change as a change in how we design and implement systems.</a:t>
            </a:r>
          </a:p>
          <a:p>
            <a:pPr>
              <a:buClr>
                <a:schemeClr val="dk1"/>
              </a:buClr>
            </a:pPr>
            <a:endParaRPr dirty="0">
              <a:solidFill>
                <a:schemeClr val="dk1"/>
              </a:solidFill>
              <a:latin typeface="Verdana"/>
              <a:ea typeface="Verdana"/>
              <a:cs typeface="Verdana"/>
              <a:sym typeface="Verdana"/>
            </a:endParaRPr>
          </a:p>
          <a:p>
            <a:pPr>
              <a:buClr>
                <a:schemeClr val="dk1"/>
              </a:buClr>
            </a:pPr>
            <a:endParaRPr dirty="0">
              <a:solidFill>
                <a:schemeClr val="dk1"/>
              </a:solidFill>
              <a:latin typeface="Verdana"/>
              <a:ea typeface="Verdana"/>
              <a:cs typeface="Verdana"/>
              <a:sym typeface="Verdana"/>
            </a:endParaRPr>
          </a:p>
          <a:p>
            <a:pPr>
              <a:buClr>
                <a:schemeClr val="dk1"/>
              </a:buClr>
            </a:pPr>
            <a:endParaRPr dirty="0">
              <a:solidFill>
                <a:schemeClr val="dk1"/>
              </a:solidFill>
              <a:latin typeface="Verdana"/>
              <a:ea typeface="Verdana"/>
              <a:cs typeface="Verdana"/>
              <a:sym typeface="Verdana"/>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Shape 3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08" name="Shape 308"/>
          <p:cNvSpPr txBox="1">
            <a:spLocks noGrp="1"/>
          </p:cNvSpPr>
          <p:nvPr>
            <p:ph type="body" idx="1"/>
          </p:nvPr>
        </p:nvSpPr>
        <p:spPr>
          <a:xfrm>
            <a:off x="298451" y="2997201"/>
            <a:ext cx="6337300" cy="5842000"/>
          </a:xfrm>
          <a:prstGeom prst="rect">
            <a:avLst/>
          </a:prstGeom>
          <a:noFill/>
          <a:ln>
            <a:noFill/>
          </a:ln>
        </p:spPr>
        <p:txBody>
          <a:bodyPr lIns="0" tIns="0" rIns="0" bIns="0" anchor="t" anchorCtr="0">
            <a:noAutofit/>
          </a:bodyPr>
          <a:lstStyle/>
          <a:p>
            <a:pPr>
              <a:lnSpc>
                <a:spcPct val="80000"/>
              </a:lnSpc>
              <a:buClr>
                <a:schemeClr val="dk1"/>
              </a:buClr>
              <a:buSzPct val="25000"/>
            </a:pPr>
            <a:r>
              <a:rPr lang="en-US" sz="1400" dirty="0" smtClean="0">
                <a:solidFill>
                  <a:schemeClr val="dk1"/>
                </a:solidFill>
                <a:latin typeface="Verdana"/>
                <a:ea typeface="Verdana"/>
                <a:cs typeface="Verdana"/>
                <a:sym typeface="Verdana"/>
              </a:rPr>
              <a:t>http://</a:t>
            </a:r>
            <a:r>
              <a:rPr lang="en-US" sz="1400" dirty="0" err="1" smtClean="0">
                <a:solidFill>
                  <a:schemeClr val="dk1"/>
                </a:solidFill>
                <a:latin typeface="Verdana"/>
                <a:ea typeface="Verdana"/>
                <a:cs typeface="Verdana"/>
                <a:sym typeface="Verdana"/>
              </a:rPr>
              <a:t>www.informationweek.com</a:t>
            </a:r>
            <a:r>
              <a:rPr lang="en-US" sz="1400" dirty="0" smtClean="0">
                <a:solidFill>
                  <a:schemeClr val="dk1"/>
                </a:solidFill>
                <a:latin typeface="Verdana"/>
                <a:ea typeface="Verdana"/>
                <a:cs typeface="Verdana"/>
                <a:sym typeface="Verdana"/>
              </a:rPr>
              <a:t>/cloud/platform-as-a-service/cloud-native-what-it-means-why-it-matters/d/d-id/1321539</a:t>
            </a:r>
            <a:endParaRPr lang="en-US" sz="1400" dirty="0">
              <a:solidFill>
                <a:schemeClr val="dk1"/>
              </a:solidFill>
              <a:latin typeface="Verdana"/>
              <a:ea typeface="Verdana"/>
              <a:cs typeface="Verdana"/>
              <a:sym typeface="Verdana"/>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28775" y="692150"/>
            <a:ext cx="3733800" cy="2100263"/>
          </a:xfrm>
        </p:spPr>
      </p:sp>
      <p:sp>
        <p:nvSpPr>
          <p:cNvPr id="3" name="Notes Placeholder 2"/>
          <p:cNvSpPr>
            <a:spLocks noGrp="1"/>
          </p:cNvSpPr>
          <p:nvPr>
            <p:ph type="body" idx="1"/>
          </p:nvPr>
        </p:nvSpPr>
        <p:spPr/>
        <p:txBody>
          <a:bodyPr/>
          <a:lstStyle/>
          <a:p>
            <a:endParaRPr lang="en-US" baseline="0" dirty="0" smtClean="0"/>
          </a:p>
          <a:p>
            <a:endParaRPr lang="en-US" dirty="0"/>
          </a:p>
        </p:txBody>
      </p:sp>
    </p:spTree>
    <p:extLst>
      <p:ext uri="{BB962C8B-B14F-4D97-AF65-F5344CB8AC3E}">
        <p14:creationId xmlns:p14="http://schemas.microsoft.com/office/powerpoint/2010/main" val="3677311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8"/>
        <p:cNvGrpSpPr/>
        <p:nvPr/>
      </p:nvGrpSpPr>
      <p:grpSpPr>
        <a:xfrm>
          <a:off x="0" y="0"/>
          <a:ext cx="0" cy="0"/>
          <a:chOff x="0" y="0"/>
          <a:chExt cx="0" cy="0"/>
        </a:xfrm>
      </p:grpSpPr>
      <p:sp>
        <p:nvSpPr>
          <p:cNvPr id="659" name="Shape 659"/>
          <p:cNvSpPr>
            <a:spLocks noGrp="1" noRot="1" noChangeAspect="1"/>
          </p:cNvSpPr>
          <p:nvPr>
            <p:ph type="sldImg" idx="2"/>
          </p:nvPr>
        </p:nvSpPr>
        <p:spPr>
          <a:xfrm>
            <a:off x="1628775" y="692150"/>
            <a:ext cx="3733800" cy="2100263"/>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60" name="Shape 660"/>
          <p:cNvSpPr txBox="1">
            <a:spLocks noGrp="1"/>
          </p:cNvSpPr>
          <p:nvPr>
            <p:ph type="body" idx="1"/>
          </p:nvPr>
        </p:nvSpPr>
        <p:spPr>
          <a:xfrm>
            <a:off x="298451" y="2997201"/>
            <a:ext cx="6337300" cy="5842000"/>
          </a:xfrm>
          <a:prstGeom prst="rect">
            <a:avLst/>
          </a:prstGeom>
          <a:noFill/>
          <a:ln>
            <a:noFill/>
          </a:ln>
        </p:spPr>
        <p:txBody>
          <a:bodyPr lIns="0" tIns="0" rIns="0" bIns="0" anchor="t" anchorCtr="0">
            <a:noAutofit/>
          </a:bodyPr>
          <a:lstStyle/>
          <a:p>
            <a:pPr defTabSz="461543">
              <a:spcBef>
                <a:spcPts val="0"/>
              </a:spcBef>
              <a:buClr>
                <a:schemeClr val="dk1"/>
              </a:buClr>
              <a:buSzPct val="25000"/>
              <a:defRPr/>
            </a:pPr>
            <a:r>
              <a:rPr lang="en-US" kern="0" dirty="0">
                <a:solidFill>
                  <a:schemeClr val="bg1">
                    <a:lumMod val="50000"/>
                  </a:schemeClr>
                </a:solidFill>
                <a:latin typeface="Roboto"/>
                <a:ea typeface="Roboto"/>
                <a:cs typeface="Roboto"/>
                <a:sym typeface="Roboto"/>
                <a:rtl val="0"/>
              </a:rPr>
              <a:t>An opinionated set of frameworks and tools for delivering distributed applications.</a:t>
            </a:r>
          </a:p>
          <a:p>
            <a:pPr>
              <a:buClr>
                <a:schemeClr val="dk1"/>
              </a:buClr>
              <a:buSzPct val="25000"/>
            </a:pPr>
            <a:endParaRPr lang="en-US" dirty="0">
              <a:solidFill>
                <a:schemeClr val="dk1"/>
              </a:solidFill>
              <a:latin typeface="Verdana"/>
              <a:ea typeface="Verdana"/>
              <a:cs typeface="Verdana"/>
              <a:sym typeface="Verdana"/>
            </a:endParaRPr>
          </a:p>
          <a:p>
            <a:pPr>
              <a:buClr>
                <a:schemeClr val="dk1"/>
              </a:buClr>
              <a:buSzPct val="25000"/>
            </a:pPr>
            <a:r>
              <a:rPr lang="en-US" dirty="0">
                <a:solidFill>
                  <a:schemeClr val="dk1"/>
                </a:solidFill>
                <a:latin typeface="Verdana"/>
                <a:ea typeface="Verdana"/>
                <a:cs typeface="Verdana"/>
                <a:sym typeface="Verdana"/>
              </a:rPr>
              <a:t>We have been working ‘Cloud native application platform in a box’. PCF is the 1st and only cloud native vendor available today.</a:t>
            </a:r>
          </a:p>
          <a:p>
            <a:pPr defTabSz="461543">
              <a:spcBef>
                <a:spcPts val="0"/>
              </a:spcBef>
              <a:buClr>
                <a:schemeClr val="dk1"/>
              </a:buClr>
              <a:buSzPct val="25000"/>
              <a:defRPr/>
            </a:pPr>
            <a:endParaRPr lang="en-US" dirty="0">
              <a:solidFill>
                <a:schemeClr val="dk1"/>
              </a:solidFill>
              <a:latin typeface="Verdana"/>
              <a:ea typeface="Verdana"/>
              <a:cs typeface="Verdana"/>
              <a:sym typeface="Verdana"/>
            </a:endParaRPr>
          </a:p>
          <a:p>
            <a:pPr defTabSz="461543">
              <a:spcBef>
                <a:spcPts val="0"/>
              </a:spcBef>
              <a:buClr>
                <a:schemeClr val="dk1"/>
              </a:buClr>
              <a:buSzPct val="25000"/>
              <a:defRPr/>
            </a:pPr>
            <a:r>
              <a:rPr lang="en-US" dirty="0">
                <a:solidFill>
                  <a:schemeClr val="dk1"/>
                </a:solidFill>
                <a:latin typeface="Verdana"/>
                <a:ea typeface="Verdana"/>
                <a:cs typeface="Verdana"/>
                <a:sym typeface="Verdana"/>
              </a:rPr>
              <a:t>The differentiator are these contracts between your application and the runtime, and between the runtime and the infrastructure.  </a:t>
            </a:r>
          </a:p>
          <a:p>
            <a:pPr defTabSz="461543">
              <a:spcBef>
                <a:spcPts val="0"/>
              </a:spcBef>
              <a:buClr>
                <a:schemeClr val="dk1"/>
              </a:buClr>
              <a:buSzPct val="25000"/>
              <a:defRPr/>
            </a:pPr>
            <a:endParaRPr lang="en-US" dirty="0">
              <a:solidFill>
                <a:schemeClr val="dk1"/>
              </a:solidFill>
              <a:latin typeface="Verdana"/>
              <a:ea typeface="Verdana"/>
              <a:cs typeface="Verdana"/>
              <a:sym typeface="Verdana"/>
            </a:endParaRPr>
          </a:p>
          <a:p>
            <a:pPr defTabSz="461543">
              <a:spcBef>
                <a:spcPts val="0"/>
              </a:spcBef>
              <a:buClr>
                <a:schemeClr val="dk1"/>
              </a:buClr>
              <a:buSzPct val="25000"/>
              <a:defRPr/>
            </a:pPr>
            <a:r>
              <a:rPr lang="en-US" dirty="0">
                <a:solidFill>
                  <a:schemeClr val="dk1"/>
                </a:solidFill>
                <a:latin typeface="Verdana"/>
                <a:ea typeface="Verdana"/>
                <a:cs typeface="Verdana"/>
                <a:sym typeface="Verdana"/>
              </a:rPr>
              <a:t>12 Factor application design lets us built applications that are suitable for CI/CD.</a:t>
            </a:r>
          </a:p>
          <a:p>
            <a:pPr defTabSz="461543">
              <a:spcBef>
                <a:spcPts val="0"/>
              </a:spcBef>
              <a:buClr>
                <a:schemeClr val="dk1"/>
              </a:buClr>
              <a:buSzPct val="25000"/>
              <a:defRPr/>
            </a:pPr>
            <a:endParaRPr lang="en-US" dirty="0">
              <a:solidFill>
                <a:schemeClr val="dk1"/>
              </a:solidFill>
              <a:latin typeface="Verdana"/>
              <a:ea typeface="Verdana"/>
              <a:cs typeface="Verdana"/>
              <a:sym typeface="Verdana"/>
            </a:endParaRPr>
          </a:p>
          <a:p>
            <a:pPr>
              <a:buClr>
                <a:schemeClr val="dk1"/>
              </a:buClr>
              <a:buSzPct val="25000"/>
            </a:pPr>
            <a:endParaRPr lang="en-US" dirty="0">
              <a:solidFill>
                <a:schemeClr val="dk1"/>
              </a:solidFill>
              <a:latin typeface="Verdana"/>
              <a:ea typeface="Verdana"/>
              <a:cs typeface="Verdana"/>
              <a:sym typeface="Verdana"/>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Rectangle 5"/>
          <p:cNvSpPr/>
          <p:nvPr userDrawn="1"/>
        </p:nvSpPr>
        <p:spPr>
          <a:xfrm>
            <a:off x="0" y="0"/>
            <a:ext cx="9144000" cy="5143500"/>
          </a:xfrm>
          <a:prstGeom prst="rect">
            <a:avLst/>
          </a:prstGeom>
          <a:solidFill>
            <a:schemeClr val="tx2"/>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hasCustomPrompt="1"/>
          </p:nvPr>
        </p:nvSpPr>
        <p:spPr bwMode="gray">
          <a:xfrm>
            <a:off x="890587" y="1312907"/>
            <a:ext cx="4384145" cy="1006429"/>
          </a:xfrm>
          <a:prstGeom prst="rect">
            <a:avLst/>
          </a:prstGeom>
          <a:noFill/>
        </p:spPr>
        <p:txBody>
          <a:bodyPr wrap="square" lIns="0" tIns="0" rIns="0" bIns="0" anchor="b" anchorCtr="0">
            <a:spAutoFit/>
          </a:bodyPr>
          <a:lstStyle>
            <a:lvl1pPr>
              <a:lnSpc>
                <a:spcPct val="90000"/>
              </a:lnSpc>
              <a:defRPr sz="3600" b="1" cap="none">
                <a:solidFill>
                  <a:srgbClr val="F16F3B"/>
                </a:solidFill>
                <a:latin typeface="Arial"/>
                <a:cs typeface="Arial"/>
              </a:defRPr>
            </a:lvl1pPr>
          </a:lstStyle>
          <a:p>
            <a:r>
              <a:rPr lang="en-US" dirty="0" smtClean="0"/>
              <a:t>Title in Upper &amp; LC Bold Type</a:t>
            </a:r>
            <a:endParaRPr lang="en-US" dirty="0"/>
          </a:p>
        </p:txBody>
      </p:sp>
      <p:sp>
        <p:nvSpPr>
          <p:cNvPr id="3" name="Subtitle 2"/>
          <p:cNvSpPr>
            <a:spLocks noGrp="1"/>
          </p:cNvSpPr>
          <p:nvPr>
            <p:ph type="subTitle" idx="1" hasCustomPrompt="1"/>
          </p:nvPr>
        </p:nvSpPr>
        <p:spPr bwMode="gray">
          <a:xfrm>
            <a:off x="890588" y="2633384"/>
            <a:ext cx="6048375" cy="369332"/>
          </a:xfrm>
          <a:prstGeom prst="rect">
            <a:avLst/>
          </a:prstGeom>
          <a:noFill/>
        </p:spPr>
        <p:txBody>
          <a:bodyPr lIns="0" tIns="0" rIns="0" bIns="0">
            <a:spAutoFit/>
          </a:bodyPr>
          <a:lstStyle>
            <a:lvl1pPr marL="0" indent="0" algn="l">
              <a:spcBef>
                <a:spcPts val="0"/>
              </a:spcBef>
              <a:buNone/>
              <a:defRPr sz="2400">
                <a:solidFill>
                  <a:schemeClr val="accent2"/>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Subtitle 24 Point Arial Title Case</a:t>
            </a:r>
            <a:endParaRPr lang="en-US" dirty="0"/>
          </a:p>
        </p:txBody>
      </p:sp>
      <p:sp>
        <p:nvSpPr>
          <p:cNvPr id="7" name="Content Placeholder 6"/>
          <p:cNvSpPr>
            <a:spLocks noGrp="1"/>
          </p:cNvSpPr>
          <p:nvPr>
            <p:ph sz="quarter" idx="11" hasCustomPrompt="1"/>
          </p:nvPr>
        </p:nvSpPr>
        <p:spPr bwMode="gray">
          <a:xfrm>
            <a:off x="908582" y="3710101"/>
            <a:ext cx="5026550" cy="276999"/>
          </a:xfrm>
          <a:prstGeom prst="rect">
            <a:avLst/>
          </a:prstGeom>
          <a:noFill/>
        </p:spPr>
        <p:txBody>
          <a:bodyPr vert="horz" wrap="square" lIns="0" tIns="0" rIns="0" bIns="0" rtlCol="0">
            <a:spAutoFit/>
          </a:bodyPr>
          <a:lstStyle>
            <a:lvl1pPr>
              <a:spcBef>
                <a:spcPts val="0"/>
              </a:spcBef>
              <a:buNone/>
              <a:defRPr kumimoji="0" lang="en-US" sz="1800" b="0" i="0" u="none" strike="noStrike" kern="1200" cap="none" spc="0" normalizeH="0" baseline="0" noProof="0" dirty="0" smtClean="0">
                <a:ln>
                  <a:noFill/>
                </a:ln>
                <a:solidFill>
                  <a:schemeClr val="bg1">
                    <a:lumMod val="50000"/>
                  </a:schemeClr>
                </a:solidFill>
                <a:effectLst/>
                <a:uLnTx/>
                <a:uFillTx/>
                <a:latin typeface="Arial"/>
                <a:ea typeface="+mn-ea"/>
                <a:cs typeface="Arial"/>
              </a:defRPr>
            </a:lvl1pPr>
          </a:lstStyle>
          <a:p>
            <a:pPr lvl="0"/>
            <a:r>
              <a:rPr lang="en-US" dirty="0" smtClean="0">
                <a:solidFill>
                  <a:schemeClr val="bg1">
                    <a:lumMod val="50000"/>
                  </a:schemeClr>
                </a:solidFill>
              </a:rPr>
              <a:t>Additional Line 18 Point Arial</a:t>
            </a:r>
          </a:p>
        </p:txBody>
      </p:sp>
      <p:sp>
        <p:nvSpPr>
          <p:cNvPr id="8" name="Rectangle 7"/>
          <p:cNvSpPr/>
          <p:nvPr userDrawn="1"/>
        </p:nvSpPr>
        <p:spPr bwMode="gray">
          <a:xfrm>
            <a:off x="0" y="4629150"/>
            <a:ext cx="9144000" cy="385763"/>
          </a:xfrm>
          <a:prstGeom prst="rect">
            <a:avLst/>
          </a:prstGeom>
          <a:solidFill>
            <a:srgbClr val="0068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latin typeface="+mn-lt"/>
            </a:endParaRPr>
          </a:p>
        </p:txBody>
      </p:sp>
      <p:sp>
        <p:nvSpPr>
          <p:cNvPr id="9" name="TextBox 8"/>
          <p:cNvSpPr txBox="1"/>
          <p:nvPr userDrawn="1"/>
        </p:nvSpPr>
        <p:spPr bwMode="gray">
          <a:xfrm flipH="1">
            <a:off x="8553450" y="5021496"/>
            <a:ext cx="533400" cy="123111"/>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61F684CE-B7BB-4223-BA2B-B47808B845F1}" type="slidenum">
              <a:rPr lang="en-US" sz="800" smtClean="0">
                <a:solidFill>
                  <a:schemeClr val="bg1">
                    <a:lumMod val="50000"/>
                  </a:schemeClr>
                </a:solidFill>
                <a:latin typeface="Arial"/>
                <a:cs typeface="Arial"/>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800" dirty="0" smtClean="0">
              <a:solidFill>
                <a:schemeClr val="bg1">
                  <a:lumMod val="50000"/>
                </a:schemeClr>
              </a:solidFill>
              <a:latin typeface="Arial"/>
              <a:cs typeface="Arial"/>
            </a:endParaRPr>
          </a:p>
        </p:txBody>
      </p:sp>
      <p:pic>
        <p:nvPicPr>
          <p:cNvPr id="10" name="Picture 9" descr="EMC logo white-lg.png"/>
          <p:cNvPicPr>
            <a:picLocks noChangeAspect="1"/>
          </p:cNvPicPr>
          <p:nvPr userDrawn="1"/>
        </p:nvPicPr>
        <p:blipFill>
          <a:blip r:embed="rId2" cstate="print"/>
          <a:stretch>
            <a:fillRect/>
          </a:stretch>
        </p:blipFill>
        <p:spPr bwMode="gray">
          <a:xfrm>
            <a:off x="7951410" y="4686262"/>
            <a:ext cx="899577" cy="255363"/>
          </a:xfrm>
          <a:prstGeom prst="rect">
            <a:avLst/>
          </a:prstGeom>
        </p:spPr>
      </p:pic>
      <p:sp>
        <p:nvSpPr>
          <p:cNvPr id="11" name="TextBox 10"/>
          <p:cNvSpPr txBox="1"/>
          <p:nvPr userDrawn="1"/>
        </p:nvSpPr>
        <p:spPr bwMode="gray">
          <a:xfrm>
            <a:off x="366713" y="5018449"/>
            <a:ext cx="2274887" cy="100027"/>
          </a:xfrm>
          <a:prstGeom prst="rect">
            <a:avLst/>
          </a:prstGeom>
          <a:noFill/>
        </p:spPr>
        <p:txBody>
          <a:bodyPr wrap="square" lIns="0" tIns="0" rIns="0" bIns="0" rtlCol="0">
            <a:spAutoFit/>
          </a:bodyPr>
          <a:lstStyle/>
          <a:p>
            <a:pPr algn="l"/>
            <a:r>
              <a:rPr lang="en-US" sz="650" dirty="0" smtClean="0">
                <a:solidFill>
                  <a:schemeClr val="bg1">
                    <a:lumMod val="50000"/>
                  </a:schemeClr>
                </a:solidFill>
                <a:latin typeface="Arial"/>
                <a:cs typeface="Arial"/>
              </a:rPr>
              <a:t>© Copyright 2013 Pivotal.</a:t>
            </a:r>
            <a:r>
              <a:rPr lang="en-US" sz="650" baseline="0" dirty="0" smtClean="0">
                <a:solidFill>
                  <a:schemeClr val="bg1">
                    <a:lumMod val="50000"/>
                  </a:schemeClr>
                </a:solidFill>
                <a:latin typeface="Arial"/>
                <a:cs typeface="Arial"/>
              </a:rPr>
              <a:t> </a:t>
            </a:r>
            <a:r>
              <a:rPr lang="en-US" sz="650" dirty="0" smtClean="0">
                <a:solidFill>
                  <a:schemeClr val="bg1">
                    <a:lumMod val="50000"/>
                  </a:schemeClr>
                </a:solidFill>
                <a:latin typeface="Arial"/>
                <a:cs typeface="Arial"/>
              </a:rPr>
              <a:t>All rights reserved.</a:t>
            </a:r>
            <a:endParaRPr lang="en-US" sz="650" dirty="0">
              <a:solidFill>
                <a:schemeClr val="bg1">
                  <a:lumMod val="50000"/>
                </a:schemeClr>
              </a:solidFill>
              <a:latin typeface="Arial"/>
              <a:cs typeface="Arial"/>
            </a:endParaRPr>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hf sldNum="0" hd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Title with Subtitle and Content">
    <p:spTree>
      <p:nvGrpSpPr>
        <p:cNvPr id="1" name=""/>
        <p:cNvGrpSpPr/>
        <p:nvPr/>
      </p:nvGrpSpPr>
      <p:grpSpPr>
        <a:xfrm>
          <a:off x="0" y="0"/>
          <a:ext cx="0" cy="0"/>
          <a:chOff x="0" y="0"/>
          <a:chExt cx="0" cy="0"/>
        </a:xfrm>
      </p:grpSpPr>
      <p:sp>
        <p:nvSpPr>
          <p:cNvPr id="3" name="Text Placeholder 2"/>
          <p:cNvSpPr>
            <a:spLocks noGrp="1"/>
          </p:cNvSpPr>
          <p:nvPr>
            <p:ph type="body" idx="1"/>
          </p:nvPr>
        </p:nvSpPr>
        <p:spPr bwMode="gray">
          <a:xfrm>
            <a:off x="366713" y="785813"/>
            <a:ext cx="8410575" cy="346219"/>
          </a:xfrm>
          <a:prstGeom prst="rect">
            <a:avLst/>
          </a:prstGeom>
          <a:noFill/>
        </p:spPr>
        <p:txBody>
          <a:bodyPr lIns="0" tIns="0" rIns="0" bIns="0" anchor="t" anchorCtr="0"/>
          <a:lstStyle>
            <a:lvl1pPr marL="0" indent="0">
              <a:spcBef>
                <a:spcPts val="0"/>
              </a:spcBef>
              <a:buNone/>
              <a:tabLst/>
              <a:defRPr sz="2000" b="0">
                <a:solidFill>
                  <a:schemeClr val="bg2"/>
                </a:solidFill>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7" name="Title 1"/>
          <p:cNvSpPr>
            <a:spLocks noGrp="1"/>
          </p:cNvSpPr>
          <p:nvPr>
            <p:ph type="title"/>
          </p:nvPr>
        </p:nvSpPr>
        <p:spPr bwMode="gray">
          <a:xfrm>
            <a:off x="366713" y="325438"/>
            <a:ext cx="8410575" cy="460375"/>
          </a:xfrm>
          <a:prstGeom prst="rect">
            <a:avLst/>
          </a:prstGeom>
          <a:noFill/>
        </p:spPr>
        <p:txBody>
          <a:bodyPr lIns="0" tIns="0" rIns="0" bIns="0" anchor="t" anchorCtr="0"/>
          <a:lstStyle>
            <a:lvl1pPr>
              <a:lnSpc>
                <a:spcPct val="90000"/>
              </a:lnSpc>
              <a:defRPr sz="3200">
                <a:solidFill>
                  <a:srgbClr val="00685D"/>
                </a:solidFill>
                <a:latin typeface="Arial"/>
                <a:cs typeface="Arial"/>
              </a:defRPr>
            </a:lvl1pPr>
          </a:lstStyle>
          <a:p>
            <a:r>
              <a:rPr lang="en-US" smtClean="0"/>
              <a:t>Click to edit Master title style</a:t>
            </a:r>
            <a:endParaRPr lang="en-US" dirty="0"/>
          </a:p>
        </p:txBody>
      </p:sp>
      <p:sp>
        <p:nvSpPr>
          <p:cNvPr id="8" name="Content Placeholder 3"/>
          <p:cNvSpPr>
            <a:spLocks noGrp="1"/>
          </p:cNvSpPr>
          <p:nvPr>
            <p:ph sz="quarter" idx="10"/>
          </p:nvPr>
        </p:nvSpPr>
        <p:spPr bwMode="gray">
          <a:xfrm>
            <a:off x="366715" y="1419224"/>
            <a:ext cx="8410574" cy="3038475"/>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bg2"/>
                </a:solidFill>
                <a:latin typeface="Arial"/>
                <a:cs typeface="Arial"/>
              </a:defRPr>
            </a:lvl1pPr>
            <a:lvl2pPr>
              <a:spcBef>
                <a:spcPts val="300"/>
              </a:spcBef>
              <a:buClr>
                <a:schemeClr val="accent1"/>
              </a:buClr>
              <a:buFont typeface="Verdana" pitchFamily="34" charset="0"/>
              <a:buChar char="–"/>
              <a:defRPr sz="2000">
                <a:solidFill>
                  <a:schemeClr val="bg2"/>
                </a:solidFill>
                <a:latin typeface="Arial"/>
                <a:cs typeface="Arial"/>
              </a:defRPr>
            </a:lvl2pPr>
            <a:lvl3pPr>
              <a:spcBef>
                <a:spcPts val="300"/>
              </a:spcBef>
              <a:buClr>
                <a:schemeClr val="accent1"/>
              </a:buClr>
              <a:buFont typeface="Verdana" pitchFamily="34" charset="0"/>
              <a:buChar char="▪"/>
              <a:defRPr sz="1600">
                <a:solidFill>
                  <a:schemeClr val="bg2"/>
                </a:solidFill>
                <a:latin typeface="Arial"/>
                <a:cs typeface="Arial"/>
              </a:defRPr>
            </a:lvl3pPr>
            <a:lvl4pPr marL="1658938" indent="-287338">
              <a:spcBef>
                <a:spcPts val="300"/>
              </a:spcBef>
              <a:buClr>
                <a:schemeClr val="accent1"/>
              </a:buClr>
              <a:buFont typeface="Verdana" pitchFamily="34" charset="0"/>
              <a:buChar char="—"/>
              <a:defRPr sz="1200">
                <a:solidFill>
                  <a:schemeClr val="bg2"/>
                </a:solidFill>
                <a:latin typeface="Arial"/>
                <a:cs typeface="Arial"/>
              </a:defRPr>
            </a:lvl4pPr>
            <a:lvl5pPr>
              <a:spcBef>
                <a:spcPts val="300"/>
              </a:spcBef>
              <a:buClr>
                <a:schemeClr val="accent1"/>
              </a:buClr>
              <a:buFont typeface="Verdana" pitchFamily="34" charset="0"/>
              <a:buChar char="»"/>
              <a:defRPr sz="1100">
                <a:solidFill>
                  <a:schemeClr val="bg2"/>
                </a:solidFill>
                <a:latin typeface="Arial"/>
                <a:cs typeface="Aria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Content, graphic area on left">
    <p:spTree>
      <p:nvGrpSpPr>
        <p:cNvPr id="1" name=""/>
        <p:cNvGrpSpPr/>
        <p:nvPr/>
      </p:nvGrpSpPr>
      <p:grpSpPr>
        <a:xfrm>
          <a:off x="0" y="0"/>
          <a:ext cx="0" cy="0"/>
          <a:chOff x="0" y="0"/>
          <a:chExt cx="0" cy="0"/>
        </a:xfrm>
      </p:grpSpPr>
      <p:sp>
        <p:nvSpPr>
          <p:cNvPr id="5" name="Picture Placeholder 2"/>
          <p:cNvSpPr>
            <a:spLocks noGrp="1"/>
          </p:cNvSpPr>
          <p:nvPr>
            <p:ph type="pic" idx="1"/>
          </p:nvPr>
        </p:nvSpPr>
        <p:spPr bwMode="gray">
          <a:xfrm>
            <a:off x="366714" y="1074738"/>
            <a:ext cx="2073275" cy="3382962"/>
          </a:xfrm>
          <a:prstGeom prst="rect">
            <a:avLst/>
          </a:prstGeom>
          <a:noFill/>
        </p:spPr>
        <p:txBody>
          <a:bodyPr/>
          <a:lstStyle>
            <a:lvl1pPr marL="0" indent="0">
              <a:buNone/>
              <a:defRPr sz="1600">
                <a:latin typeface="Verdana"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8" name="Title 1"/>
          <p:cNvSpPr>
            <a:spLocks noGrp="1"/>
          </p:cNvSpPr>
          <p:nvPr>
            <p:ph type="title" hasCustomPrompt="1"/>
          </p:nvPr>
        </p:nvSpPr>
        <p:spPr bwMode="gray">
          <a:xfrm>
            <a:off x="366713" y="325438"/>
            <a:ext cx="8410575" cy="460375"/>
          </a:xfrm>
          <a:prstGeom prst="rect">
            <a:avLst/>
          </a:prstGeom>
          <a:noFill/>
        </p:spPr>
        <p:txBody>
          <a:bodyPr lIns="0" tIns="0" rIns="0" bIns="0" anchor="t" anchorCtr="0"/>
          <a:lstStyle>
            <a:lvl1pPr>
              <a:lnSpc>
                <a:spcPct val="90000"/>
              </a:lnSpc>
              <a:defRPr sz="3200">
                <a:solidFill>
                  <a:srgbClr val="00685D"/>
                </a:solidFill>
                <a:latin typeface="Arial"/>
                <a:cs typeface="Arial"/>
              </a:defRPr>
            </a:lvl1pPr>
          </a:lstStyle>
          <a:p>
            <a:r>
              <a:rPr lang="en-US" dirty="0" smtClean="0"/>
              <a:t>Click to Edit Master Title Style</a:t>
            </a:r>
            <a:endParaRPr lang="en-US" dirty="0"/>
          </a:p>
        </p:txBody>
      </p:sp>
      <p:sp>
        <p:nvSpPr>
          <p:cNvPr id="9" name="Content Placeholder 3"/>
          <p:cNvSpPr>
            <a:spLocks noGrp="1"/>
          </p:cNvSpPr>
          <p:nvPr>
            <p:ph sz="quarter" idx="10"/>
          </p:nvPr>
        </p:nvSpPr>
        <p:spPr bwMode="gray">
          <a:xfrm>
            <a:off x="2728913" y="1074738"/>
            <a:ext cx="6048376" cy="3382962"/>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bg2"/>
                </a:solidFill>
                <a:latin typeface="+mn-lt"/>
              </a:defRPr>
            </a:lvl1pPr>
            <a:lvl2pPr>
              <a:spcBef>
                <a:spcPts val="300"/>
              </a:spcBef>
              <a:buClr>
                <a:schemeClr val="accent1"/>
              </a:buClr>
              <a:buFont typeface="Verdana" pitchFamily="34" charset="0"/>
              <a:buChar char="–"/>
              <a:defRPr sz="2000">
                <a:solidFill>
                  <a:schemeClr val="bg2"/>
                </a:solidFill>
                <a:latin typeface="+mn-lt"/>
              </a:defRPr>
            </a:lvl2pPr>
            <a:lvl3pPr>
              <a:spcBef>
                <a:spcPts val="300"/>
              </a:spcBef>
              <a:buClr>
                <a:schemeClr val="accent1"/>
              </a:buClr>
              <a:buFont typeface="Verdana" pitchFamily="34" charset="0"/>
              <a:buChar char="▪"/>
              <a:defRPr sz="1600">
                <a:solidFill>
                  <a:schemeClr val="bg2"/>
                </a:solidFill>
                <a:latin typeface="+mn-lt"/>
              </a:defRPr>
            </a:lvl3pPr>
            <a:lvl4pPr marL="1658938" indent="-287338">
              <a:spcBef>
                <a:spcPts val="300"/>
              </a:spcBef>
              <a:buClr>
                <a:schemeClr val="accent1"/>
              </a:buClr>
              <a:buFont typeface="Verdana" pitchFamily="34" charset="0"/>
              <a:buChar char="—"/>
              <a:defRPr sz="1200">
                <a:solidFill>
                  <a:schemeClr val="bg2"/>
                </a:solidFill>
                <a:latin typeface="+mn-lt"/>
              </a:defRPr>
            </a:lvl4pPr>
            <a:lvl5pPr>
              <a:spcBef>
                <a:spcPts val="300"/>
              </a:spcBef>
              <a:buClr>
                <a:schemeClr val="accent1"/>
              </a:buClr>
              <a:buFont typeface="Verdana" pitchFamily="34" charset="0"/>
              <a:buChar char="»"/>
              <a:defRPr sz="1100">
                <a:solidFill>
                  <a:schemeClr val="bg2"/>
                </a:solidFill>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ubtitle, and Content with graphic area at left">
    <p:spTree>
      <p:nvGrpSpPr>
        <p:cNvPr id="1" name=""/>
        <p:cNvGrpSpPr/>
        <p:nvPr/>
      </p:nvGrpSpPr>
      <p:grpSpPr>
        <a:xfrm>
          <a:off x="0" y="0"/>
          <a:ext cx="0" cy="0"/>
          <a:chOff x="0" y="0"/>
          <a:chExt cx="0" cy="0"/>
        </a:xfrm>
      </p:grpSpPr>
      <p:sp>
        <p:nvSpPr>
          <p:cNvPr id="5" name="Picture Placeholder 2"/>
          <p:cNvSpPr>
            <a:spLocks noGrp="1"/>
          </p:cNvSpPr>
          <p:nvPr>
            <p:ph type="pic" idx="10"/>
          </p:nvPr>
        </p:nvSpPr>
        <p:spPr bwMode="gray">
          <a:xfrm>
            <a:off x="366714" y="1419225"/>
            <a:ext cx="2073275" cy="3038475"/>
          </a:xfrm>
          <a:prstGeom prst="rect">
            <a:avLst/>
          </a:prstGeom>
          <a:noFill/>
        </p:spPr>
        <p:txBody>
          <a:bodyPr/>
          <a:lstStyle>
            <a:lvl1pPr marL="0" indent="0">
              <a:buNone/>
              <a:defRPr sz="1600">
                <a:latin typeface="Arial"/>
                <a:cs typeface="Aria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9" name="Title 1"/>
          <p:cNvSpPr>
            <a:spLocks noGrp="1"/>
          </p:cNvSpPr>
          <p:nvPr>
            <p:ph type="title"/>
          </p:nvPr>
        </p:nvSpPr>
        <p:spPr bwMode="gray">
          <a:xfrm>
            <a:off x="366713" y="325438"/>
            <a:ext cx="8410575" cy="460375"/>
          </a:xfrm>
          <a:prstGeom prst="rect">
            <a:avLst/>
          </a:prstGeom>
          <a:noFill/>
        </p:spPr>
        <p:txBody>
          <a:bodyPr lIns="0" tIns="0" rIns="0" bIns="0" anchor="t" anchorCtr="0"/>
          <a:lstStyle>
            <a:lvl1pPr>
              <a:lnSpc>
                <a:spcPct val="90000"/>
              </a:lnSpc>
              <a:defRPr sz="3200">
                <a:solidFill>
                  <a:srgbClr val="1C7B70"/>
                </a:solidFill>
                <a:latin typeface="Arial"/>
                <a:cs typeface="Arial"/>
              </a:defRPr>
            </a:lvl1pPr>
          </a:lstStyle>
          <a:p>
            <a:r>
              <a:rPr lang="en-US" smtClean="0"/>
              <a:t>Click to edit Master title style</a:t>
            </a:r>
            <a:endParaRPr lang="en-US" dirty="0"/>
          </a:p>
        </p:txBody>
      </p:sp>
      <p:sp>
        <p:nvSpPr>
          <p:cNvPr id="10" name="Text Placeholder 2"/>
          <p:cNvSpPr>
            <a:spLocks noGrp="1"/>
          </p:cNvSpPr>
          <p:nvPr>
            <p:ph type="body" idx="1"/>
          </p:nvPr>
        </p:nvSpPr>
        <p:spPr bwMode="gray">
          <a:xfrm>
            <a:off x="366713" y="785813"/>
            <a:ext cx="8410575" cy="346219"/>
          </a:xfrm>
          <a:prstGeom prst="rect">
            <a:avLst/>
          </a:prstGeom>
          <a:noFill/>
        </p:spPr>
        <p:txBody>
          <a:bodyPr lIns="0" tIns="0" rIns="0" bIns="0" anchor="t" anchorCtr="0"/>
          <a:lstStyle>
            <a:lvl1pPr marL="0" indent="0">
              <a:spcBef>
                <a:spcPts val="0"/>
              </a:spcBef>
              <a:buNone/>
              <a:tabLst/>
              <a:defRPr sz="2000" b="0">
                <a:solidFill>
                  <a:schemeClr val="bg2"/>
                </a:solidFill>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1" name="Content Placeholder 3"/>
          <p:cNvSpPr>
            <a:spLocks noGrp="1"/>
          </p:cNvSpPr>
          <p:nvPr>
            <p:ph sz="quarter" idx="11"/>
          </p:nvPr>
        </p:nvSpPr>
        <p:spPr bwMode="gray">
          <a:xfrm>
            <a:off x="2728913" y="1419224"/>
            <a:ext cx="6048376" cy="3038475"/>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bg2"/>
                </a:solidFill>
                <a:latin typeface="Arial"/>
                <a:cs typeface="Arial"/>
              </a:defRPr>
            </a:lvl1pPr>
            <a:lvl2pPr>
              <a:spcBef>
                <a:spcPts val="300"/>
              </a:spcBef>
              <a:buClr>
                <a:schemeClr val="accent1"/>
              </a:buClr>
              <a:buFont typeface="Verdana" pitchFamily="34" charset="0"/>
              <a:buChar char="–"/>
              <a:defRPr sz="2000">
                <a:solidFill>
                  <a:schemeClr val="bg2"/>
                </a:solidFill>
                <a:latin typeface="Arial"/>
                <a:cs typeface="Arial"/>
              </a:defRPr>
            </a:lvl2pPr>
            <a:lvl3pPr>
              <a:spcBef>
                <a:spcPts val="300"/>
              </a:spcBef>
              <a:buClr>
                <a:schemeClr val="accent1"/>
              </a:buClr>
              <a:buFont typeface="Verdana" pitchFamily="34" charset="0"/>
              <a:buChar char="▪"/>
              <a:defRPr sz="1600">
                <a:solidFill>
                  <a:schemeClr val="bg2"/>
                </a:solidFill>
                <a:latin typeface="Arial"/>
                <a:cs typeface="Arial"/>
              </a:defRPr>
            </a:lvl3pPr>
            <a:lvl4pPr marL="1658938" indent="-287338">
              <a:spcBef>
                <a:spcPts val="300"/>
              </a:spcBef>
              <a:buClr>
                <a:schemeClr val="accent1"/>
              </a:buClr>
              <a:buFont typeface="Verdana" pitchFamily="34" charset="0"/>
              <a:buChar char="—"/>
              <a:defRPr sz="1200">
                <a:solidFill>
                  <a:schemeClr val="bg2"/>
                </a:solidFill>
                <a:latin typeface="Arial"/>
                <a:cs typeface="Arial"/>
              </a:defRPr>
            </a:lvl4pPr>
            <a:lvl5pPr>
              <a:spcBef>
                <a:spcPts val="300"/>
              </a:spcBef>
              <a:buClr>
                <a:schemeClr val="accent1"/>
              </a:buClr>
              <a:buFont typeface="Verdana" pitchFamily="34" charset="0"/>
              <a:buChar char="»"/>
              <a:defRPr sz="1100">
                <a:solidFill>
                  <a:schemeClr val="bg2"/>
                </a:solidFill>
                <a:latin typeface="Arial"/>
                <a:cs typeface="Aria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itle 1"/>
          <p:cNvSpPr>
            <a:spLocks noGrp="1"/>
          </p:cNvSpPr>
          <p:nvPr>
            <p:ph type="title" hasCustomPrompt="1"/>
          </p:nvPr>
        </p:nvSpPr>
        <p:spPr bwMode="gray">
          <a:xfrm>
            <a:off x="366713" y="325438"/>
            <a:ext cx="8410575" cy="460375"/>
          </a:xfrm>
          <a:prstGeom prst="rect">
            <a:avLst/>
          </a:prstGeom>
          <a:noFill/>
        </p:spPr>
        <p:txBody>
          <a:bodyPr lIns="0" tIns="0" rIns="0" bIns="0" anchor="t" anchorCtr="0"/>
          <a:lstStyle>
            <a:lvl1pPr>
              <a:lnSpc>
                <a:spcPct val="90000"/>
              </a:lnSpc>
              <a:defRPr sz="3200">
                <a:solidFill>
                  <a:srgbClr val="1C7B70"/>
                </a:solidFill>
                <a:latin typeface="Arial"/>
                <a:cs typeface="Arial"/>
              </a:defRPr>
            </a:lvl1pPr>
          </a:lstStyle>
          <a:p>
            <a:r>
              <a:rPr lang="en-US" dirty="0" smtClean="0"/>
              <a:t>Click to Edit Master Title Style</a:t>
            </a:r>
            <a:endParaRPr lang="en-US" dirty="0"/>
          </a:p>
        </p:txBody>
      </p:sp>
      <p:sp>
        <p:nvSpPr>
          <p:cNvPr id="9" name="Content Placeholder 3"/>
          <p:cNvSpPr>
            <a:spLocks noGrp="1"/>
          </p:cNvSpPr>
          <p:nvPr>
            <p:ph sz="quarter" idx="12"/>
          </p:nvPr>
        </p:nvSpPr>
        <p:spPr bwMode="gray">
          <a:xfrm>
            <a:off x="366714" y="1074738"/>
            <a:ext cx="4032465" cy="3382962"/>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bg2"/>
                </a:solidFill>
                <a:latin typeface="Arial"/>
                <a:cs typeface="Arial"/>
              </a:defRPr>
            </a:lvl1pPr>
            <a:lvl2pPr>
              <a:spcBef>
                <a:spcPts val="300"/>
              </a:spcBef>
              <a:buClr>
                <a:schemeClr val="accent1"/>
              </a:buClr>
              <a:buFont typeface="Verdana" pitchFamily="34" charset="0"/>
              <a:buChar char="–"/>
              <a:defRPr sz="2000">
                <a:solidFill>
                  <a:schemeClr val="bg2"/>
                </a:solidFill>
                <a:latin typeface="Arial"/>
                <a:cs typeface="Arial"/>
              </a:defRPr>
            </a:lvl2pPr>
            <a:lvl3pPr>
              <a:spcBef>
                <a:spcPts val="300"/>
              </a:spcBef>
              <a:buClr>
                <a:schemeClr val="accent1"/>
              </a:buClr>
              <a:buFont typeface="Verdana" pitchFamily="34" charset="0"/>
              <a:buChar char="▪"/>
              <a:defRPr sz="1600">
                <a:solidFill>
                  <a:schemeClr val="bg2"/>
                </a:solidFill>
                <a:latin typeface="Arial"/>
                <a:cs typeface="Arial"/>
              </a:defRPr>
            </a:lvl3pPr>
            <a:lvl4pPr marL="1658938" indent="-287338">
              <a:spcBef>
                <a:spcPts val="300"/>
              </a:spcBef>
              <a:buClr>
                <a:schemeClr val="accent1"/>
              </a:buClr>
              <a:buFont typeface="Verdana" pitchFamily="34" charset="0"/>
              <a:buChar char="—"/>
              <a:defRPr sz="1200">
                <a:solidFill>
                  <a:schemeClr val="bg2"/>
                </a:solidFill>
                <a:latin typeface="Arial"/>
                <a:cs typeface="Arial"/>
              </a:defRPr>
            </a:lvl4pPr>
            <a:lvl5pPr>
              <a:spcBef>
                <a:spcPts val="300"/>
              </a:spcBef>
              <a:buClr>
                <a:schemeClr val="accent1"/>
              </a:buClr>
              <a:buFont typeface="Verdana" pitchFamily="34" charset="0"/>
              <a:buChar char="»"/>
              <a:defRPr sz="1100">
                <a:solidFill>
                  <a:schemeClr val="bg2"/>
                </a:solidFill>
                <a:latin typeface="Arial"/>
                <a:cs typeface="Aria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Content Placeholder 3"/>
          <p:cNvSpPr>
            <a:spLocks noGrp="1"/>
          </p:cNvSpPr>
          <p:nvPr>
            <p:ph sz="quarter" idx="13"/>
          </p:nvPr>
        </p:nvSpPr>
        <p:spPr bwMode="gray">
          <a:xfrm>
            <a:off x="4744823" y="1074738"/>
            <a:ext cx="4032465" cy="3382962"/>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bg2"/>
                </a:solidFill>
                <a:latin typeface="Arial"/>
                <a:cs typeface="Arial"/>
              </a:defRPr>
            </a:lvl1pPr>
            <a:lvl2pPr>
              <a:spcBef>
                <a:spcPts val="300"/>
              </a:spcBef>
              <a:buClr>
                <a:schemeClr val="accent1"/>
              </a:buClr>
              <a:buFont typeface="Verdana" pitchFamily="34" charset="0"/>
              <a:buChar char="–"/>
              <a:defRPr sz="2000">
                <a:solidFill>
                  <a:schemeClr val="bg2"/>
                </a:solidFill>
                <a:latin typeface="Arial"/>
                <a:cs typeface="Arial"/>
              </a:defRPr>
            </a:lvl2pPr>
            <a:lvl3pPr>
              <a:spcBef>
                <a:spcPts val="300"/>
              </a:spcBef>
              <a:buClr>
                <a:schemeClr val="accent1"/>
              </a:buClr>
              <a:buFont typeface="Verdana" pitchFamily="34" charset="0"/>
              <a:buChar char="▪"/>
              <a:defRPr sz="1600">
                <a:solidFill>
                  <a:schemeClr val="bg2"/>
                </a:solidFill>
                <a:latin typeface="Arial"/>
                <a:cs typeface="Arial"/>
              </a:defRPr>
            </a:lvl3pPr>
            <a:lvl4pPr marL="1658938" indent="-287338">
              <a:spcBef>
                <a:spcPts val="300"/>
              </a:spcBef>
              <a:buClr>
                <a:schemeClr val="accent1"/>
              </a:buClr>
              <a:buFont typeface="Verdana" pitchFamily="34" charset="0"/>
              <a:buChar char="—"/>
              <a:defRPr sz="1200">
                <a:solidFill>
                  <a:schemeClr val="bg2"/>
                </a:solidFill>
                <a:latin typeface="Arial"/>
                <a:cs typeface="Arial"/>
              </a:defRPr>
            </a:lvl4pPr>
            <a:lvl5pPr>
              <a:spcBef>
                <a:spcPts val="300"/>
              </a:spcBef>
              <a:buClr>
                <a:schemeClr val="accent1"/>
              </a:buClr>
              <a:buFont typeface="Verdana" pitchFamily="34" charset="0"/>
              <a:buChar char="»"/>
              <a:defRPr sz="1100">
                <a:solidFill>
                  <a:schemeClr val="bg2"/>
                </a:solidFill>
                <a:latin typeface="Arial"/>
                <a:cs typeface="Aria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Footer bar only">
    <p:spTree>
      <p:nvGrpSpPr>
        <p:cNvPr id="1" name=""/>
        <p:cNvGrpSpPr/>
        <p:nvPr/>
      </p:nvGrpSpPr>
      <p:grpSpPr>
        <a:xfrm>
          <a:off x="0" y="0"/>
          <a:ext cx="0" cy="0"/>
          <a:chOff x="0" y="0"/>
          <a:chExt cx="0" cy="0"/>
        </a:xfrm>
      </p:grpSpPr>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ck background">
    <p:spTree>
      <p:nvGrpSpPr>
        <p:cNvPr id="1" name=""/>
        <p:cNvGrpSpPr/>
        <p:nvPr/>
      </p:nvGrpSpPr>
      <p:grpSpPr>
        <a:xfrm>
          <a:off x="0" y="0"/>
          <a:ext cx="0" cy="0"/>
          <a:chOff x="0" y="0"/>
          <a:chExt cx="0" cy="0"/>
        </a:xfrm>
      </p:grpSpPr>
      <p:sp>
        <p:nvSpPr>
          <p:cNvPr id="11" name="Rectangle 10"/>
          <p:cNvSpPr/>
          <p:nvPr userDrawn="1"/>
        </p:nvSpPr>
        <p:spPr>
          <a:xfrm>
            <a:off x="0" y="0"/>
            <a:ext cx="9144000" cy="5143500"/>
          </a:xfrm>
          <a:prstGeom prst="rect">
            <a:avLst/>
          </a:prstGeom>
          <a:solidFill>
            <a:srgbClr val="000000"/>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userDrawn="1"/>
        </p:nvSpPr>
        <p:spPr bwMode="gray">
          <a:xfrm>
            <a:off x="0" y="4629150"/>
            <a:ext cx="9144000" cy="385763"/>
          </a:xfrm>
          <a:prstGeom prst="rect">
            <a:avLst/>
          </a:prstGeom>
          <a:solidFill>
            <a:srgbClr val="0068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latin typeface="+mn-lt"/>
            </a:endParaRPr>
          </a:p>
        </p:txBody>
      </p:sp>
      <p:sp>
        <p:nvSpPr>
          <p:cNvPr id="13" name="TextBox 12"/>
          <p:cNvSpPr txBox="1"/>
          <p:nvPr userDrawn="1"/>
        </p:nvSpPr>
        <p:spPr bwMode="gray">
          <a:xfrm flipH="1">
            <a:off x="8553450" y="5021496"/>
            <a:ext cx="533400" cy="123111"/>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61F684CE-B7BB-4223-BA2B-B47808B845F1}" type="slidenum">
              <a:rPr lang="en-US" sz="800" smtClean="0">
                <a:solidFill>
                  <a:schemeClr val="bg1">
                    <a:lumMod val="50000"/>
                  </a:schemeClr>
                </a:solidFill>
                <a:latin typeface="Arial"/>
                <a:cs typeface="Arial"/>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800" dirty="0" smtClean="0">
              <a:solidFill>
                <a:schemeClr val="bg1">
                  <a:lumMod val="50000"/>
                </a:schemeClr>
              </a:solidFill>
              <a:latin typeface="Arial"/>
              <a:cs typeface="Arial"/>
            </a:endParaRPr>
          </a:p>
        </p:txBody>
      </p:sp>
      <p:sp>
        <p:nvSpPr>
          <p:cNvPr id="14" name="TextBox 13"/>
          <p:cNvSpPr txBox="1"/>
          <p:nvPr userDrawn="1"/>
        </p:nvSpPr>
        <p:spPr bwMode="gray">
          <a:xfrm>
            <a:off x="366713" y="5018449"/>
            <a:ext cx="2274887" cy="100027"/>
          </a:xfrm>
          <a:prstGeom prst="rect">
            <a:avLst/>
          </a:prstGeom>
          <a:noFill/>
        </p:spPr>
        <p:txBody>
          <a:bodyPr wrap="square" lIns="0" tIns="0" rIns="0" bIns="0" rtlCol="0">
            <a:spAutoFit/>
          </a:bodyPr>
          <a:lstStyle/>
          <a:p>
            <a:pPr algn="l"/>
            <a:r>
              <a:rPr lang="en-US" sz="650" dirty="0" smtClean="0">
                <a:solidFill>
                  <a:schemeClr val="bg1">
                    <a:lumMod val="50000"/>
                  </a:schemeClr>
                </a:solidFill>
                <a:latin typeface="Arial"/>
                <a:cs typeface="Arial"/>
              </a:rPr>
              <a:t>© Copyright 2013 Pivotal.</a:t>
            </a:r>
            <a:r>
              <a:rPr lang="en-US" sz="650" baseline="0" dirty="0" smtClean="0">
                <a:solidFill>
                  <a:schemeClr val="bg1">
                    <a:lumMod val="50000"/>
                  </a:schemeClr>
                </a:solidFill>
                <a:latin typeface="Arial"/>
                <a:cs typeface="Arial"/>
              </a:rPr>
              <a:t> </a:t>
            </a:r>
            <a:r>
              <a:rPr lang="en-US" sz="650" dirty="0" smtClean="0">
                <a:solidFill>
                  <a:schemeClr val="bg1">
                    <a:lumMod val="50000"/>
                  </a:schemeClr>
                </a:solidFill>
                <a:latin typeface="Arial"/>
                <a:cs typeface="Arial"/>
              </a:rPr>
              <a:t>All rights reserved.</a:t>
            </a:r>
            <a:endParaRPr lang="en-US" sz="650" dirty="0">
              <a:solidFill>
                <a:schemeClr val="bg1">
                  <a:lumMod val="50000"/>
                </a:schemeClr>
              </a:solidFill>
              <a:latin typeface="Arial"/>
              <a:cs typeface="Arial"/>
            </a:endParaRPr>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ivotal Title Slide">
    <p:spTree>
      <p:nvGrpSpPr>
        <p:cNvPr id="1" name=""/>
        <p:cNvGrpSpPr/>
        <p:nvPr/>
      </p:nvGrpSpPr>
      <p:grpSpPr>
        <a:xfrm>
          <a:off x="0" y="0"/>
          <a:ext cx="0" cy="0"/>
          <a:chOff x="0" y="0"/>
          <a:chExt cx="0" cy="0"/>
        </a:xfrm>
      </p:grpSpPr>
      <p:sp>
        <p:nvSpPr>
          <p:cNvPr id="2" name="Rectangle 1"/>
          <p:cNvSpPr/>
          <p:nvPr userDrawn="1"/>
        </p:nvSpPr>
        <p:spPr>
          <a:xfrm>
            <a:off x="0" y="0"/>
            <a:ext cx="9144000" cy="5143500"/>
          </a:xfrm>
          <a:prstGeom prst="rect">
            <a:avLst/>
          </a:prstGeom>
          <a:solidFill>
            <a:srgbClr val="00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EMC-no-tag_white_RGB-150dpi.png"/>
          <p:cNvPicPr>
            <a:picLocks noChangeAspect="1"/>
          </p:cNvPicPr>
          <p:nvPr userDrawn="1"/>
        </p:nvPicPr>
        <p:blipFill>
          <a:blip r:embed="rId2" cstate="print">
            <a:alphaModFix amt="31000"/>
          </a:blip>
          <a:stretch>
            <a:fillRect/>
          </a:stretch>
        </p:blipFill>
        <p:spPr>
          <a:xfrm>
            <a:off x="1934110" y="1452326"/>
            <a:ext cx="5152490" cy="1362548"/>
          </a:xfrm>
          <a:prstGeom prst="rect">
            <a:avLst/>
          </a:prstGeom>
        </p:spPr>
      </p:pic>
      <p:sp>
        <p:nvSpPr>
          <p:cNvPr id="4" name="TextBox 3"/>
          <p:cNvSpPr txBox="1"/>
          <p:nvPr userDrawn="1"/>
        </p:nvSpPr>
        <p:spPr>
          <a:xfrm>
            <a:off x="1701800" y="2984500"/>
            <a:ext cx="5689600" cy="477054"/>
          </a:xfrm>
          <a:prstGeom prst="rect">
            <a:avLst/>
          </a:prstGeom>
          <a:noFill/>
        </p:spPr>
        <p:txBody>
          <a:bodyPr wrap="square" rtlCol="0">
            <a:spAutoFit/>
          </a:bodyPr>
          <a:lstStyle/>
          <a:p>
            <a:pPr algn="ctr"/>
            <a:r>
              <a:rPr lang="en-US" sz="2400" cap="all" dirty="0" smtClean="0">
                <a:solidFill>
                  <a:schemeClr val="accent3"/>
                </a:solidFill>
                <a:latin typeface="Arial"/>
                <a:cs typeface="Arial"/>
              </a:rPr>
              <a:t>A new</a:t>
            </a:r>
            <a:r>
              <a:rPr lang="en-US" sz="2400" cap="all" dirty="0" smtClean="0">
                <a:solidFill>
                  <a:srgbClr val="E96C42"/>
                </a:solidFill>
                <a:latin typeface="Arial"/>
                <a:cs typeface="Arial"/>
              </a:rPr>
              <a:t> </a:t>
            </a:r>
            <a:r>
              <a:rPr lang="en-US" sz="2300" cap="all" dirty="0" smtClean="0">
                <a:solidFill>
                  <a:schemeClr val="accent1"/>
                </a:solidFill>
                <a:latin typeface="Arial"/>
                <a:cs typeface="Arial"/>
              </a:rPr>
              <a:t>Platform</a:t>
            </a:r>
            <a:r>
              <a:rPr lang="en-US" sz="2400" cap="all" baseline="0" dirty="0" smtClean="0">
                <a:solidFill>
                  <a:schemeClr val="bg2"/>
                </a:solidFill>
                <a:latin typeface="Arial"/>
                <a:cs typeface="Arial"/>
              </a:rPr>
              <a:t> </a:t>
            </a:r>
            <a:r>
              <a:rPr lang="en-US" sz="2400" cap="all" baseline="0" dirty="0" smtClean="0">
                <a:solidFill>
                  <a:schemeClr val="accent2"/>
                </a:solidFill>
                <a:latin typeface="Arial"/>
                <a:cs typeface="Arial"/>
              </a:rPr>
              <a:t>for a new Era</a:t>
            </a:r>
            <a:endParaRPr lang="en-US" sz="2400" cap="all" dirty="0" smtClean="0">
              <a:solidFill>
                <a:schemeClr val="accent2"/>
              </a:solidFill>
              <a:latin typeface="Arial"/>
              <a:cs typeface="Arial"/>
            </a:endParaRPr>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3722" y="149918"/>
            <a:ext cx="8796928" cy="474445"/>
          </a:xfrm>
          <a:prstGeom prst="rect">
            <a:avLst/>
          </a:prstGeom>
        </p:spPr>
        <p:txBody>
          <a:bodyPr/>
          <a:lstStyle>
            <a:lvl1pPr algn="r">
              <a:defRPr sz="2800" b="1">
                <a:solidFill>
                  <a:srgbClr val="008774"/>
                </a:solidFill>
                <a:latin typeface="Arial"/>
                <a:cs typeface="Arial"/>
              </a:defRPr>
            </a:lvl1pPr>
          </a:lstStyle>
          <a:p>
            <a:r>
              <a:rPr lang="en-US" dirty="0" smtClean="0"/>
              <a:t>Click to edit Master title style</a:t>
            </a:r>
            <a:endParaRPr lang="en-US" dirty="0"/>
          </a:p>
        </p:txBody>
      </p:sp>
      <p:sp>
        <p:nvSpPr>
          <p:cNvPr id="6" name="Slide Number Placeholder 5"/>
          <p:cNvSpPr>
            <a:spLocks noGrp="1"/>
          </p:cNvSpPr>
          <p:nvPr>
            <p:ph type="sldNum" sz="quarter" idx="12"/>
          </p:nvPr>
        </p:nvSpPr>
        <p:spPr>
          <a:xfrm>
            <a:off x="3797" y="4823363"/>
            <a:ext cx="373338" cy="273844"/>
          </a:xfrm>
          <a:prstGeom prst="rect">
            <a:avLst/>
          </a:prstGeom>
        </p:spPr>
        <p:txBody>
          <a:bodyPr/>
          <a:lstStyle/>
          <a:p>
            <a:fld id="{ADA07C09-8A41-3B46-A636-3955072BBB4F}" type="slidenum">
              <a:rPr lang="en-US" smtClean="0"/>
              <a:t>‹#›</a:t>
            </a:fld>
            <a:endParaRPr lang="en-US"/>
          </a:p>
        </p:txBody>
      </p:sp>
    </p:spTree>
    <p:extLst>
      <p:ext uri="{BB962C8B-B14F-4D97-AF65-F5344CB8AC3E}">
        <p14:creationId xmlns:p14="http://schemas.microsoft.com/office/powerpoint/2010/main" val="1770502924"/>
      </p:ext>
    </p:extLst>
  </p:cSld>
  <p:clrMapOvr>
    <a:masterClrMapping/>
  </p:clrMapOvr>
  <p:timing>
    <p:tnLst>
      <p:par>
        <p:cTn xmlns:p14="http://schemas.microsoft.com/office/powerpoint/2010/mai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3722" y="149918"/>
            <a:ext cx="8796928" cy="474445"/>
          </a:xfrm>
          <a:prstGeom prst="rect">
            <a:avLst/>
          </a:prstGeom>
        </p:spPr>
        <p:txBody>
          <a:bodyPr/>
          <a:lstStyle>
            <a:lvl1pPr algn="l">
              <a:defRPr sz="2800" b="1">
                <a:solidFill>
                  <a:srgbClr val="008774"/>
                </a:solidFill>
                <a:latin typeface="Arial"/>
                <a:cs typeface="Arial"/>
              </a:defRPr>
            </a:lvl1pPr>
          </a:lstStyle>
          <a:p>
            <a:r>
              <a:rPr lang="en-US" dirty="0" smtClean="0"/>
              <a:t>Click to edit Master title style</a:t>
            </a:r>
            <a:endParaRPr lang="en-US" dirty="0"/>
          </a:p>
        </p:txBody>
      </p:sp>
      <p:sp>
        <p:nvSpPr>
          <p:cNvPr id="6" name="Slide Number Placeholder 5"/>
          <p:cNvSpPr>
            <a:spLocks noGrp="1"/>
          </p:cNvSpPr>
          <p:nvPr>
            <p:ph type="sldNum" sz="quarter" idx="12"/>
          </p:nvPr>
        </p:nvSpPr>
        <p:spPr>
          <a:xfrm>
            <a:off x="3797" y="4823363"/>
            <a:ext cx="373338" cy="273844"/>
          </a:xfrm>
          <a:prstGeom prst="rect">
            <a:avLst/>
          </a:prstGeom>
        </p:spPr>
        <p:txBody>
          <a:bodyPr/>
          <a:lstStyle/>
          <a:p>
            <a:fld id="{ADA07C09-8A41-3B46-A636-3955072BBB4F}" type="slidenum">
              <a:rPr lang="en-US" smtClean="0"/>
              <a:t>‹#›</a:t>
            </a:fld>
            <a:endParaRPr lang="en-US"/>
          </a:p>
        </p:txBody>
      </p:sp>
      <p:sp>
        <p:nvSpPr>
          <p:cNvPr id="13" name="Text Placeholder 12"/>
          <p:cNvSpPr>
            <a:spLocks noGrp="1"/>
          </p:cNvSpPr>
          <p:nvPr>
            <p:ph type="body" sz="quarter" idx="13"/>
          </p:nvPr>
        </p:nvSpPr>
        <p:spPr>
          <a:xfrm>
            <a:off x="114300" y="624363"/>
            <a:ext cx="8796338" cy="288565"/>
          </a:xfrm>
          <a:prstGeom prst="rect">
            <a:avLst/>
          </a:prstGeom>
        </p:spPr>
        <p:txBody>
          <a:bodyPr vert="horz"/>
          <a:lstStyle>
            <a:lvl1pPr marL="0" indent="0">
              <a:buNone/>
              <a:defRPr sz="1800">
                <a:solidFill>
                  <a:srgbClr val="7F7F7F"/>
                </a:solidFill>
                <a:latin typeface="Arial"/>
                <a:cs typeface="Arial"/>
              </a:defRPr>
            </a:lvl1pPr>
          </a:lstStyle>
          <a:p>
            <a:pPr lvl="0"/>
            <a:r>
              <a:rPr lang="en-US" dirty="0" smtClean="0"/>
              <a:t>Click to edit Master</a:t>
            </a:r>
            <a:endParaRPr lang="en-US" dirty="0"/>
          </a:p>
        </p:txBody>
      </p:sp>
    </p:spTree>
    <p:extLst>
      <p:ext uri="{BB962C8B-B14F-4D97-AF65-F5344CB8AC3E}">
        <p14:creationId xmlns:p14="http://schemas.microsoft.com/office/powerpoint/2010/main" val="4262071303"/>
      </p:ext>
    </p:extLst>
  </p:cSld>
  <p:clrMapOvr>
    <a:masterClrMapping/>
  </p:clrMapOvr>
  <p:timing>
    <p:tnLst>
      <p:par>
        <p:cTn xmlns:p14="http://schemas.microsoft.com/office/powerpoint/2010/mai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Shape 591"/>
        <p:cNvGrpSpPr/>
        <p:nvPr/>
      </p:nvGrpSpPr>
      <p:grpSpPr>
        <a:xfrm>
          <a:off x="0" y="0"/>
          <a:ext cx="0" cy="0"/>
          <a:chOff x="0" y="0"/>
          <a:chExt cx="0" cy="0"/>
        </a:xfrm>
      </p:grpSpPr>
      <p:sp>
        <p:nvSpPr>
          <p:cNvPr id="592" name="Shape 592"/>
          <p:cNvSpPr txBox="1">
            <a:spLocks noGrp="1"/>
          </p:cNvSpPr>
          <p:nvPr>
            <p:ph type="ctrTitle"/>
          </p:nvPr>
        </p:nvSpPr>
        <p:spPr>
          <a:xfrm>
            <a:off x="685800" y="1597819"/>
            <a:ext cx="7772400" cy="1102518"/>
          </a:xfrm>
          <a:prstGeom prst="rect">
            <a:avLst/>
          </a:prstGeom>
          <a:noFill/>
          <a:ln>
            <a:noFill/>
          </a:ln>
        </p:spPr>
        <p:txBody>
          <a:bodyPr lIns="91425" tIns="91425" rIns="91425" bIns="91425" anchor="ctr" anchorCtr="0"/>
          <a:lstStyle>
            <a:lvl1pPr marL="0" marR="0" indent="0" algn="ctr" rtl="0">
              <a:spcBef>
                <a:spcPts val="0"/>
              </a:spcBef>
              <a:buClr>
                <a:schemeClr val="dk1"/>
              </a:buClr>
              <a:buFont typeface="Calibri"/>
              <a:buNone/>
              <a:defRPr sz="4400" b="0" i="0" u="none" strike="noStrike" cap="none" baseline="0">
                <a:solidFill>
                  <a:schemeClr val="dk1"/>
                </a:solidFill>
                <a:latin typeface="Calibri"/>
                <a:ea typeface="Calibri"/>
                <a:cs typeface="Calibri"/>
                <a:sym typeface="Calibri"/>
              </a:defRPr>
            </a:lvl1pPr>
            <a:lvl2pPr marL="0" marR="0" indent="0" algn="l" rtl="0">
              <a:spcBef>
                <a:spcPts val="0"/>
              </a:spcBef>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endParaRPr/>
          </a:p>
        </p:txBody>
      </p:sp>
      <p:sp>
        <p:nvSpPr>
          <p:cNvPr id="593" name="Shape 593"/>
          <p:cNvSpPr txBox="1">
            <a:spLocks noGrp="1"/>
          </p:cNvSpPr>
          <p:nvPr>
            <p:ph type="subTitle" idx="1"/>
          </p:nvPr>
        </p:nvSpPr>
        <p:spPr>
          <a:xfrm>
            <a:off x="1371600" y="2914650"/>
            <a:ext cx="6400799" cy="1314449"/>
          </a:xfrm>
          <a:prstGeom prst="rect">
            <a:avLst/>
          </a:prstGeom>
          <a:noFill/>
          <a:ln>
            <a:noFill/>
          </a:ln>
        </p:spPr>
        <p:txBody>
          <a:bodyPr lIns="91425" tIns="91425" rIns="91425" bIns="91425" anchor="t" anchorCtr="0"/>
          <a:lstStyle>
            <a:lvl1pPr marL="0" marR="0" indent="0" algn="ctr" rtl="0">
              <a:spcBef>
                <a:spcPts val="640"/>
              </a:spcBef>
              <a:buClr>
                <a:srgbClr val="888888"/>
              </a:buClr>
              <a:buFont typeface="Arial"/>
              <a:buNone/>
              <a:defRPr sz="3200" b="0" i="0" u="none" strike="noStrike" cap="none" baseline="0">
                <a:solidFill>
                  <a:srgbClr val="888888"/>
                </a:solidFill>
                <a:latin typeface="Calibri"/>
                <a:ea typeface="Calibri"/>
                <a:cs typeface="Calibri"/>
                <a:sym typeface="Calibri"/>
              </a:defRPr>
            </a:lvl1pPr>
            <a:lvl2pPr marL="457200" marR="0" indent="0" algn="ctr" rtl="0">
              <a:spcBef>
                <a:spcPts val="560"/>
              </a:spcBef>
              <a:buClr>
                <a:srgbClr val="888888"/>
              </a:buClr>
              <a:buFont typeface="Arial"/>
              <a:buNone/>
              <a:defRPr sz="2800" b="0" i="0" u="none" strike="noStrike" cap="none" baseline="0">
                <a:solidFill>
                  <a:srgbClr val="888888"/>
                </a:solidFill>
                <a:latin typeface="Calibri"/>
                <a:ea typeface="Calibri"/>
                <a:cs typeface="Calibri"/>
                <a:sym typeface="Calibri"/>
              </a:defRPr>
            </a:lvl2pPr>
            <a:lvl3pPr marL="914400" marR="0" indent="0" algn="ctr" rtl="0">
              <a:spcBef>
                <a:spcPts val="480"/>
              </a:spcBef>
              <a:buClr>
                <a:srgbClr val="888888"/>
              </a:buClr>
              <a:buFont typeface="Arial"/>
              <a:buNone/>
              <a:defRPr sz="2400" b="0" i="0" u="none" strike="noStrike" cap="none" baseline="0">
                <a:solidFill>
                  <a:srgbClr val="888888"/>
                </a:solidFill>
                <a:latin typeface="Calibri"/>
                <a:ea typeface="Calibri"/>
                <a:cs typeface="Calibri"/>
                <a:sym typeface="Calibri"/>
              </a:defRPr>
            </a:lvl3pPr>
            <a:lvl4pPr marL="1371600" marR="0" indent="0" algn="ctr" rtl="0">
              <a:spcBef>
                <a:spcPts val="400"/>
              </a:spcBef>
              <a:buClr>
                <a:srgbClr val="888888"/>
              </a:buClr>
              <a:buFont typeface="Arial"/>
              <a:buNone/>
              <a:defRPr sz="2000" b="0" i="0" u="none" strike="noStrike" cap="none" baseline="0">
                <a:solidFill>
                  <a:srgbClr val="888888"/>
                </a:solidFill>
                <a:latin typeface="Calibri"/>
                <a:ea typeface="Calibri"/>
                <a:cs typeface="Calibri"/>
                <a:sym typeface="Calibri"/>
              </a:defRPr>
            </a:lvl4pPr>
            <a:lvl5pPr marL="1828800" marR="0" indent="0" algn="ctr" rtl="0">
              <a:spcBef>
                <a:spcPts val="400"/>
              </a:spcBef>
              <a:buClr>
                <a:srgbClr val="888888"/>
              </a:buClr>
              <a:buFont typeface="Arial"/>
              <a:buNone/>
              <a:defRPr sz="2000" b="0" i="0" u="none" strike="noStrike" cap="none" baseline="0">
                <a:solidFill>
                  <a:srgbClr val="888888"/>
                </a:solidFill>
                <a:latin typeface="Calibri"/>
                <a:ea typeface="Calibri"/>
                <a:cs typeface="Calibri"/>
                <a:sym typeface="Calibri"/>
              </a:defRPr>
            </a:lvl5pPr>
            <a:lvl6pPr marL="2286000" marR="0" indent="0" algn="ctr" rtl="0">
              <a:spcBef>
                <a:spcPts val="400"/>
              </a:spcBef>
              <a:buClr>
                <a:srgbClr val="888888"/>
              </a:buClr>
              <a:buFont typeface="Arial"/>
              <a:buNone/>
              <a:defRPr sz="2000" b="0" i="0" u="none" strike="noStrike" cap="none" baseline="0">
                <a:solidFill>
                  <a:srgbClr val="888888"/>
                </a:solidFill>
                <a:latin typeface="Calibri"/>
                <a:ea typeface="Calibri"/>
                <a:cs typeface="Calibri"/>
                <a:sym typeface="Calibri"/>
              </a:defRPr>
            </a:lvl6pPr>
            <a:lvl7pPr marL="2743200" marR="0" indent="0" algn="ctr" rtl="0">
              <a:spcBef>
                <a:spcPts val="400"/>
              </a:spcBef>
              <a:buClr>
                <a:srgbClr val="888888"/>
              </a:buClr>
              <a:buFont typeface="Arial"/>
              <a:buNone/>
              <a:defRPr sz="2000" b="0" i="0" u="none" strike="noStrike" cap="none" baseline="0">
                <a:solidFill>
                  <a:srgbClr val="888888"/>
                </a:solidFill>
                <a:latin typeface="Calibri"/>
                <a:ea typeface="Calibri"/>
                <a:cs typeface="Calibri"/>
                <a:sym typeface="Calibri"/>
              </a:defRPr>
            </a:lvl7pPr>
            <a:lvl8pPr marL="3200400" marR="0" indent="0" algn="ctr" rtl="0">
              <a:spcBef>
                <a:spcPts val="400"/>
              </a:spcBef>
              <a:buClr>
                <a:srgbClr val="888888"/>
              </a:buClr>
              <a:buFont typeface="Arial"/>
              <a:buNone/>
              <a:defRPr sz="2000" b="0" i="0" u="none" strike="noStrike" cap="none" baseline="0">
                <a:solidFill>
                  <a:srgbClr val="888888"/>
                </a:solidFill>
                <a:latin typeface="Calibri"/>
                <a:ea typeface="Calibri"/>
                <a:cs typeface="Calibri"/>
                <a:sym typeface="Calibri"/>
              </a:defRPr>
            </a:lvl8pPr>
            <a:lvl9pPr marL="3657600" marR="0" indent="0" algn="ctr" rtl="0">
              <a:spcBef>
                <a:spcPts val="400"/>
              </a:spcBef>
              <a:buClr>
                <a:srgbClr val="888888"/>
              </a:buClr>
              <a:buFont typeface="Arial"/>
              <a:buNone/>
              <a:defRPr sz="2000" b="0" i="0" u="none" strike="noStrike" cap="none" baseline="0">
                <a:solidFill>
                  <a:srgbClr val="888888"/>
                </a:solidFill>
                <a:latin typeface="Calibri"/>
                <a:ea typeface="Calibri"/>
                <a:cs typeface="Calibri"/>
                <a:sym typeface="Calibri"/>
              </a:defRPr>
            </a:lvl9pPr>
          </a:lstStyle>
          <a:p>
            <a:endParaRPr/>
          </a:p>
        </p:txBody>
      </p:sp>
      <p:sp>
        <p:nvSpPr>
          <p:cNvPr id="594" name="Shape 594"/>
          <p:cNvSpPr txBox="1">
            <a:spLocks noGrp="1"/>
          </p:cNvSpPr>
          <p:nvPr>
            <p:ph type="dt" idx="10"/>
          </p:nvPr>
        </p:nvSpPr>
        <p:spPr>
          <a:xfrm>
            <a:off x="457200" y="4767262"/>
            <a:ext cx="2133599" cy="273843"/>
          </a:xfrm>
          <a:prstGeom prst="rect">
            <a:avLst/>
          </a:prstGeom>
          <a:noFill/>
          <a:ln>
            <a:noFill/>
          </a:ln>
        </p:spPr>
        <p:txBody>
          <a:bodyPr lIns="91425" tIns="91425" rIns="91425" bIns="91425" anchor="ctr" anchorCtr="0"/>
          <a:lstStyle>
            <a:lvl1pPr marL="0" marR="0" indent="0" algn="l" rtl="0">
              <a:spcBef>
                <a:spcPts val="0"/>
              </a:spcBef>
              <a:defRPr sz="1200" b="0" i="0" u="none" strike="noStrike" cap="none" baseline="0">
                <a:solidFill>
                  <a:srgbClr val="888888"/>
                </a:solidFill>
                <a:latin typeface="Calibri"/>
                <a:ea typeface="Calibri"/>
                <a:cs typeface="Calibri"/>
                <a:sym typeface="Calibri"/>
              </a:defRPr>
            </a:lvl1pPr>
            <a:lvl2pPr marL="457178" marR="0" indent="-12678" algn="l" rtl="0">
              <a:spcBef>
                <a:spcPts val="0"/>
              </a:spcBef>
              <a:defRPr sz="1800" b="0" i="0" u="none" strike="noStrike" cap="none" baseline="0">
                <a:solidFill>
                  <a:schemeClr val="dk1"/>
                </a:solidFill>
                <a:latin typeface="Calibri"/>
                <a:ea typeface="Calibri"/>
                <a:cs typeface="Calibri"/>
                <a:sym typeface="Calibri"/>
              </a:defRPr>
            </a:lvl2pPr>
            <a:lvl3pPr marL="914354" marR="0" indent="-12653" algn="l" rtl="0">
              <a:spcBef>
                <a:spcPts val="0"/>
              </a:spcBef>
              <a:defRPr sz="1800" b="0" i="0" u="none" strike="noStrike" cap="none" baseline="0">
                <a:solidFill>
                  <a:schemeClr val="dk1"/>
                </a:solidFill>
                <a:latin typeface="Calibri"/>
                <a:ea typeface="Calibri"/>
                <a:cs typeface="Calibri"/>
                <a:sym typeface="Calibri"/>
              </a:defRPr>
            </a:lvl3pPr>
            <a:lvl4pPr marL="1371532" marR="0" indent="-12631" algn="l" rtl="0">
              <a:spcBef>
                <a:spcPts val="0"/>
              </a:spcBef>
              <a:defRPr sz="1800" b="0" i="0" u="none" strike="noStrike" cap="none" baseline="0">
                <a:solidFill>
                  <a:schemeClr val="dk1"/>
                </a:solidFill>
                <a:latin typeface="Calibri"/>
                <a:ea typeface="Calibri"/>
                <a:cs typeface="Calibri"/>
                <a:sym typeface="Calibri"/>
              </a:defRPr>
            </a:lvl4pPr>
            <a:lvl5pPr marL="1828708" marR="0" indent="-12607" algn="l" rtl="0">
              <a:spcBef>
                <a:spcPts val="0"/>
              </a:spcBef>
              <a:defRPr sz="1800" b="0" i="0" u="none" strike="noStrike" cap="none" baseline="0">
                <a:solidFill>
                  <a:schemeClr val="dk1"/>
                </a:solidFill>
                <a:latin typeface="Calibri"/>
                <a:ea typeface="Calibri"/>
                <a:cs typeface="Calibri"/>
                <a:sym typeface="Calibri"/>
              </a:defRPr>
            </a:lvl5pPr>
            <a:lvl6pPr marL="2285886" marR="0" indent="-12586" algn="l" rtl="0">
              <a:spcBef>
                <a:spcPts val="0"/>
              </a:spcBef>
              <a:defRPr sz="1800" b="0" i="0" u="none" strike="noStrike" cap="none" baseline="0">
                <a:solidFill>
                  <a:schemeClr val="dk1"/>
                </a:solidFill>
                <a:latin typeface="Calibri"/>
                <a:ea typeface="Calibri"/>
                <a:cs typeface="Calibri"/>
                <a:sym typeface="Calibri"/>
              </a:defRPr>
            </a:lvl6pPr>
            <a:lvl7pPr marL="2743062" marR="0" indent="-12562" algn="l" rtl="0">
              <a:spcBef>
                <a:spcPts val="0"/>
              </a:spcBef>
              <a:defRPr sz="1800" b="0" i="0" u="none" strike="noStrike" cap="none" baseline="0">
                <a:solidFill>
                  <a:schemeClr val="dk1"/>
                </a:solidFill>
                <a:latin typeface="Calibri"/>
                <a:ea typeface="Calibri"/>
                <a:cs typeface="Calibri"/>
                <a:sym typeface="Calibri"/>
              </a:defRPr>
            </a:lvl7pPr>
            <a:lvl8pPr marL="3200240" marR="0" indent="-12539" algn="l" rtl="0">
              <a:spcBef>
                <a:spcPts val="0"/>
              </a:spcBef>
              <a:defRPr sz="1800" b="0" i="0" u="none" strike="noStrike" cap="none" baseline="0">
                <a:solidFill>
                  <a:schemeClr val="dk1"/>
                </a:solidFill>
                <a:latin typeface="Calibri"/>
                <a:ea typeface="Calibri"/>
                <a:cs typeface="Calibri"/>
                <a:sym typeface="Calibri"/>
              </a:defRPr>
            </a:lvl8pPr>
            <a:lvl9pPr marL="3657417" marR="0" indent="-12517" algn="l" rtl="0">
              <a:spcBef>
                <a:spcPts val="0"/>
              </a:spcBef>
              <a:defRPr sz="1800" b="0" i="0" u="none" strike="noStrike" cap="none" baseline="0">
                <a:solidFill>
                  <a:schemeClr val="dk1"/>
                </a:solidFill>
                <a:latin typeface="Calibri"/>
                <a:ea typeface="Calibri"/>
                <a:cs typeface="Calibri"/>
                <a:sym typeface="Calibri"/>
              </a:defRPr>
            </a:lvl9pPr>
          </a:lstStyle>
          <a:p>
            <a:endParaRPr/>
          </a:p>
        </p:txBody>
      </p:sp>
      <p:sp>
        <p:nvSpPr>
          <p:cNvPr id="595" name="Shape 595"/>
          <p:cNvSpPr txBox="1">
            <a:spLocks noGrp="1"/>
          </p:cNvSpPr>
          <p:nvPr>
            <p:ph type="ftr" idx="11"/>
          </p:nvPr>
        </p:nvSpPr>
        <p:spPr>
          <a:xfrm>
            <a:off x="3124200" y="4767262"/>
            <a:ext cx="2895600" cy="273843"/>
          </a:xfrm>
          <a:prstGeom prst="rect">
            <a:avLst/>
          </a:prstGeom>
          <a:noFill/>
          <a:ln>
            <a:noFill/>
          </a:ln>
        </p:spPr>
        <p:txBody>
          <a:bodyPr lIns="91425" tIns="91425" rIns="91425" bIns="91425" anchor="ctr" anchorCtr="0"/>
          <a:lstStyle>
            <a:lvl1pPr marL="0" marR="0" indent="0" algn="ctr" rtl="0">
              <a:spcBef>
                <a:spcPts val="0"/>
              </a:spcBef>
              <a:defRPr sz="1200" b="0" i="0" u="none" strike="noStrike" cap="none" baseline="0">
                <a:solidFill>
                  <a:srgbClr val="888888"/>
                </a:solidFill>
                <a:latin typeface="Calibri"/>
                <a:ea typeface="Calibri"/>
                <a:cs typeface="Calibri"/>
                <a:sym typeface="Calibri"/>
              </a:defRPr>
            </a:lvl1pPr>
            <a:lvl2pPr marL="457178" marR="0" indent="-12678" algn="l" rtl="0">
              <a:spcBef>
                <a:spcPts val="0"/>
              </a:spcBef>
              <a:defRPr sz="1800" b="0" i="0" u="none" strike="noStrike" cap="none" baseline="0">
                <a:solidFill>
                  <a:schemeClr val="dk1"/>
                </a:solidFill>
                <a:latin typeface="Calibri"/>
                <a:ea typeface="Calibri"/>
                <a:cs typeface="Calibri"/>
                <a:sym typeface="Calibri"/>
              </a:defRPr>
            </a:lvl2pPr>
            <a:lvl3pPr marL="914354" marR="0" indent="-12653" algn="l" rtl="0">
              <a:spcBef>
                <a:spcPts val="0"/>
              </a:spcBef>
              <a:defRPr sz="1800" b="0" i="0" u="none" strike="noStrike" cap="none" baseline="0">
                <a:solidFill>
                  <a:schemeClr val="dk1"/>
                </a:solidFill>
                <a:latin typeface="Calibri"/>
                <a:ea typeface="Calibri"/>
                <a:cs typeface="Calibri"/>
                <a:sym typeface="Calibri"/>
              </a:defRPr>
            </a:lvl3pPr>
            <a:lvl4pPr marL="1371532" marR="0" indent="-12631" algn="l" rtl="0">
              <a:spcBef>
                <a:spcPts val="0"/>
              </a:spcBef>
              <a:defRPr sz="1800" b="0" i="0" u="none" strike="noStrike" cap="none" baseline="0">
                <a:solidFill>
                  <a:schemeClr val="dk1"/>
                </a:solidFill>
                <a:latin typeface="Calibri"/>
                <a:ea typeface="Calibri"/>
                <a:cs typeface="Calibri"/>
                <a:sym typeface="Calibri"/>
              </a:defRPr>
            </a:lvl4pPr>
            <a:lvl5pPr marL="1828708" marR="0" indent="-12607" algn="l" rtl="0">
              <a:spcBef>
                <a:spcPts val="0"/>
              </a:spcBef>
              <a:defRPr sz="1800" b="0" i="0" u="none" strike="noStrike" cap="none" baseline="0">
                <a:solidFill>
                  <a:schemeClr val="dk1"/>
                </a:solidFill>
                <a:latin typeface="Calibri"/>
                <a:ea typeface="Calibri"/>
                <a:cs typeface="Calibri"/>
                <a:sym typeface="Calibri"/>
              </a:defRPr>
            </a:lvl5pPr>
            <a:lvl6pPr marL="2285886" marR="0" indent="-12586" algn="l" rtl="0">
              <a:spcBef>
                <a:spcPts val="0"/>
              </a:spcBef>
              <a:defRPr sz="1800" b="0" i="0" u="none" strike="noStrike" cap="none" baseline="0">
                <a:solidFill>
                  <a:schemeClr val="dk1"/>
                </a:solidFill>
                <a:latin typeface="Calibri"/>
                <a:ea typeface="Calibri"/>
                <a:cs typeface="Calibri"/>
                <a:sym typeface="Calibri"/>
              </a:defRPr>
            </a:lvl6pPr>
            <a:lvl7pPr marL="2743062" marR="0" indent="-12562" algn="l" rtl="0">
              <a:spcBef>
                <a:spcPts val="0"/>
              </a:spcBef>
              <a:defRPr sz="1800" b="0" i="0" u="none" strike="noStrike" cap="none" baseline="0">
                <a:solidFill>
                  <a:schemeClr val="dk1"/>
                </a:solidFill>
                <a:latin typeface="Calibri"/>
                <a:ea typeface="Calibri"/>
                <a:cs typeface="Calibri"/>
                <a:sym typeface="Calibri"/>
              </a:defRPr>
            </a:lvl7pPr>
            <a:lvl8pPr marL="3200240" marR="0" indent="-12539" algn="l" rtl="0">
              <a:spcBef>
                <a:spcPts val="0"/>
              </a:spcBef>
              <a:defRPr sz="1800" b="0" i="0" u="none" strike="noStrike" cap="none" baseline="0">
                <a:solidFill>
                  <a:schemeClr val="dk1"/>
                </a:solidFill>
                <a:latin typeface="Calibri"/>
                <a:ea typeface="Calibri"/>
                <a:cs typeface="Calibri"/>
                <a:sym typeface="Calibri"/>
              </a:defRPr>
            </a:lvl8pPr>
            <a:lvl9pPr marL="3657417" marR="0" indent="-12517" algn="l" rtl="0">
              <a:spcBef>
                <a:spcPts val="0"/>
              </a:spcBef>
              <a:defRPr sz="1800" b="0" i="0" u="none" strike="noStrike" cap="none" baseline="0">
                <a:solidFill>
                  <a:schemeClr val="dk1"/>
                </a:solidFill>
                <a:latin typeface="Calibri"/>
                <a:ea typeface="Calibri"/>
                <a:cs typeface="Calibri"/>
                <a:sym typeface="Calibri"/>
              </a:defRPr>
            </a:lvl9pPr>
          </a:lstStyle>
          <a:p>
            <a:endParaRPr/>
          </a:p>
        </p:txBody>
      </p:sp>
      <p:sp>
        <p:nvSpPr>
          <p:cNvPr id="596" name="Shape 596"/>
          <p:cNvSpPr txBox="1">
            <a:spLocks noGrp="1"/>
          </p:cNvSpPr>
          <p:nvPr>
            <p:ph type="sldNum" idx="12"/>
          </p:nvPr>
        </p:nvSpPr>
        <p:spPr>
          <a:xfrm>
            <a:off x="6553200" y="4767262"/>
            <a:ext cx="2133599" cy="273843"/>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1200">
                <a:solidFill>
                  <a:srgbClr val="888888"/>
                </a:solidFill>
                <a:latin typeface="Calibri"/>
                <a:ea typeface="Calibri"/>
                <a:cs typeface="Calibri"/>
                <a:sym typeface="Calibri"/>
              </a:rPr>
              <a:pPr algn="r">
                <a:buSzPct val="25000"/>
              </a:pPr>
              <a:t>‹#›</a:t>
            </a:fld>
            <a:endParaRPr lang="en-US" sz="12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21012767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11" name="Rectangle 10"/>
          <p:cNvSpPr/>
          <p:nvPr userDrawn="1"/>
        </p:nvSpPr>
        <p:spPr>
          <a:xfrm>
            <a:off x="0" y="0"/>
            <a:ext cx="9144000" cy="5143500"/>
          </a:xfrm>
          <a:prstGeom prst="rect">
            <a:avLst/>
          </a:prstGeom>
          <a:solidFill>
            <a:srgbClr val="000000"/>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userDrawn="1"/>
        </p:nvSpPr>
        <p:spPr bwMode="gray">
          <a:xfrm>
            <a:off x="0" y="4629150"/>
            <a:ext cx="9144000" cy="385763"/>
          </a:xfrm>
          <a:prstGeom prst="rect">
            <a:avLst/>
          </a:prstGeom>
          <a:solidFill>
            <a:srgbClr val="0068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latin typeface="+mn-lt"/>
            </a:endParaRPr>
          </a:p>
        </p:txBody>
      </p:sp>
      <p:sp>
        <p:nvSpPr>
          <p:cNvPr id="13" name="TextBox 12"/>
          <p:cNvSpPr txBox="1"/>
          <p:nvPr userDrawn="1"/>
        </p:nvSpPr>
        <p:spPr bwMode="gray">
          <a:xfrm flipH="1">
            <a:off x="8553450" y="5021496"/>
            <a:ext cx="533400" cy="123111"/>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61F684CE-B7BB-4223-BA2B-B47808B845F1}" type="slidenum">
              <a:rPr lang="en-US" sz="800" smtClean="0">
                <a:solidFill>
                  <a:schemeClr val="bg1">
                    <a:lumMod val="50000"/>
                  </a:schemeClr>
                </a:solidFill>
                <a:latin typeface="Arial"/>
                <a:cs typeface="Arial"/>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800" dirty="0" smtClean="0">
              <a:solidFill>
                <a:schemeClr val="bg1">
                  <a:lumMod val="50000"/>
                </a:schemeClr>
              </a:solidFill>
              <a:latin typeface="Arial"/>
              <a:cs typeface="Arial"/>
            </a:endParaRPr>
          </a:p>
        </p:txBody>
      </p:sp>
      <p:sp>
        <p:nvSpPr>
          <p:cNvPr id="14" name="TextBox 13"/>
          <p:cNvSpPr txBox="1"/>
          <p:nvPr userDrawn="1"/>
        </p:nvSpPr>
        <p:spPr bwMode="gray">
          <a:xfrm>
            <a:off x="366713" y="5018449"/>
            <a:ext cx="2274887" cy="100027"/>
          </a:xfrm>
          <a:prstGeom prst="rect">
            <a:avLst/>
          </a:prstGeom>
          <a:noFill/>
        </p:spPr>
        <p:txBody>
          <a:bodyPr wrap="square" lIns="0" tIns="0" rIns="0" bIns="0" rtlCol="0">
            <a:spAutoFit/>
          </a:bodyPr>
          <a:lstStyle/>
          <a:p>
            <a:pPr algn="l"/>
            <a:r>
              <a:rPr lang="en-US" sz="650" dirty="0" smtClean="0">
                <a:solidFill>
                  <a:schemeClr val="bg1">
                    <a:lumMod val="50000"/>
                  </a:schemeClr>
                </a:solidFill>
                <a:latin typeface="Arial"/>
                <a:cs typeface="Arial"/>
              </a:rPr>
              <a:t>© Copyright 2013 Pivotal.</a:t>
            </a:r>
            <a:r>
              <a:rPr lang="en-US" sz="650" baseline="0" dirty="0" smtClean="0">
                <a:solidFill>
                  <a:schemeClr val="bg1">
                    <a:lumMod val="50000"/>
                  </a:schemeClr>
                </a:solidFill>
                <a:latin typeface="Arial"/>
                <a:cs typeface="Arial"/>
              </a:rPr>
              <a:t> </a:t>
            </a:r>
            <a:r>
              <a:rPr lang="en-US" sz="650" dirty="0" smtClean="0">
                <a:solidFill>
                  <a:schemeClr val="bg1">
                    <a:lumMod val="50000"/>
                  </a:schemeClr>
                </a:solidFill>
                <a:latin typeface="Arial"/>
                <a:cs typeface="Arial"/>
              </a:rPr>
              <a:t>All rights reserved.</a:t>
            </a:r>
            <a:endParaRPr lang="en-US" sz="650" dirty="0">
              <a:solidFill>
                <a:schemeClr val="bg1">
                  <a:lumMod val="50000"/>
                </a:schemeClr>
              </a:solidFill>
              <a:latin typeface="Arial"/>
              <a:cs typeface="Arial"/>
            </a:endParaRPr>
          </a:p>
        </p:txBody>
      </p:sp>
      <p:sp>
        <p:nvSpPr>
          <p:cNvPr id="17" name="Title 1"/>
          <p:cNvSpPr>
            <a:spLocks noGrp="1"/>
          </p:cNvSpPr>
          <p:nvPr>
            <p:ph type="ctrTitle" hasCustomPrompt="1"/>
          </p:nvPr>
        </p:nvSpPr>
        <p:spPr bwMode="gray">
          <a:xfrm>
            <a:off x="1017588" y="1739930"/>
            <a:ext cx="6048376" cy="620683"/>
          </a:xfrm>
          <a:prstGeom prst="rect">
            <a:avLst/>
          </a:prstGeom>
          <a:noFill/>
        </p:spPr>
        <p:txBody>
          <a:bodyPr lIns="0" tIns="0" rIns="0" bIns="0" anchor="b" anchorCtr="0">
            <a:spAutoFit/>
          </a:bodyPr>
          <a:lstStyle>
            <a:lvl1pPr algn="l" defTabSz="914400" rtl="0" eaLnBrk="1" latinLnBrk="0" hangingPunct="1">
              <a:lnSpc>
                <a:spcPct val="90000"/>
              </a:lnSpc>
              <a:spcBef>
                <a:spcPct val="0"/>
              </a:spcBef>
              <a:buNone/>
              <a:defRPr lang="en-US" sz="4400" kern="1200" dirty="0">
                <a:solidFill>
                  <a:schemeClr val="accent3"/>
                </a:solidFill>
                <a:latin typeface="Arial"/>
                <a:ea typeface="+mj-ea"/>
                <a:cs typeface="Arial"/>
              </a:defRPr>
            </a:lvl1pPr>
          </a:lstStyle>
          <a:p>
            <a:r>
              <a:rPr lang="en-US" dirty="0" smtClean="0"/>
              <a:t>Click to Edit Master</a:t>
            </a:r>
            <a:endParaRPr lang="en-US" dirty="0"/>
          </a:p>
        </p:txBody>
      </p:sp>
      <p:sp>
        <p:nvSpPr>
          <p:cNvPr id="18" name="Content Placeholder 3"/>
          <p:cNvSpPr>
            <a:spLocks noGrp="1"/>
          </p:cNvSpPr>
          <p:nvPr>
            <p:ph sz="quarter" idx="10" hasCustomPrompt="1"/>
          </p:nvPr>
        </p:nvSpPr>
        <p:spPr bwMode="gray">
          <a:xfrm>
            <a:off x="1026053" y="2447128"/>
            <a:ext cx="6048375" cy="562768"/>
          </a:xfrm>
          <a:prstGeom prst="rect">
            <a:avLst/>
          </a:prstGeom>
          <a:noFill/>
        </p:spPr>
        <p:txBody>
          <a:bodyPr lIns="0" tIns="0" rIns="0" bIns="0">
            <a:noAutofit/>
          </a:bodyPr>
          <a:lstStyle>
            <a:lvl1pPr>
              <a:spcBef>
                <a:spcPts val="1200"/>
              </a:spcBef>
              <a:buClr>
                <a:srgbClr val="1C7B70"/>
              </a:buClr>
              <a:buFontTx/>
              <a:buNone/>
              <a:defRPr sz="2800" baseline="0">
                <a:solidFill>
                  <a:schemeClr val="accent2"/>
                </a:solidFill>
                <a:latin typeface="Arial"/>
                <a:cs typeface="Arial"/>
              </a:defRPr>
            </a:lvl1pPr>
            <a:lvl2pPr>
              <a:spcBef>
                <a:spcPts val="300"/>
              </a:spcBef>
              <a:buClr>
                <a:srgbClr val="1C7B70"/>
              </a:buClr>
              <a:buFontTx/>
              <a:buNone/>
              <a:defRPr sz="2000">
                <a:solidFill>
                  <a:schemeClr val="bg2"/>
                </a:solidFill>
                <a:latin typeface="Arial"/>
                <a:cs typeface="Arial"/>
              </a:defRPr>
            </a:lvl2pPr>
          </a:lstStyle>
          <a:p>
            <a:pPr lvl="0"/>
            <a:r>
              <a:rPr lang="en-US" dirty="0" smtClean="0"/>
              <a:t>Divider 2 has black background</a:t>
            </a:r>
          </a:p>
        </p:txBody>
      </p:sp>
      <p:pic>
        <p:nvPicPr>
          <p:cNvPr id="19" name="Picture 18" descr="EMC logo white-lg.png"/>
          <p:cNvPicPr>
            <a:picLocks noChangeAspect="1"/>
          </p:cNvPicPr>
          <p:nvPr userDrawn="1"/>
        </p:nvPicPr>
        <p:blipFill>
          <a:blip r:embed="rId2" cstate="print"/>
          <a:stretch>
            <a:fillRect/>
          </a:stretch>
        </p:blipFill>
        <p:spPr bwMode="gray">
          <a:xfrm>
            <a:off x="7951410" y="4686262"/>
            <a:ext cx="899577" cy="255363"/>
          </a:xfrm>
          <a:prstGeom prst="rect">
            <a:avLst/>
          </a:prstGeom>
        </p:spPr>
      </p:pic>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 Blank logo">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solidFill>
                  <a:srgbClr val="FFFFFF">
                    <a:lumMod val="65000"/>
                  </a:srgbClr>
                </a:solidFill>
                <a:latin typeface="Arial"/>
              </a:rPr>
              <a:pPr/>
              <a:t>‹#›</a:t>
            </a:fld>
            <a:endParaRPr lang="en-US">
              <a:solidFill>
                <a:srgbClr val="FFFFFF">
                  <a:lumMod val="65000"/>
                </a:srgbClr>
              </a:solidFill>
              <a:latin typeface="Arial"/>
            </a:endParaRPr>
          </a:p>
        </p:txBody>
      </p:sp>
    </p:spTree>
    <p:extLst>
      <p:ext uri="{BB962C8B-B14F-4D97-AF65-F5344CB8AC3E}">
        <p14:creationId xmlns:p14="http://schemas.microsoft.com/office/powerpoint/2010/main" val="346100730"/>
      </p:ext>
    </p:extLst>
  </p:cSld>
  <p:clrMapOvr>
    <a:masterClrMapping/>
  </p:clrMapOvr>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1">
    <p:spTree>
      <p:nvGrpSpPr>
        <p:cNvPr id="1" name=""/>
        <p:cNvGrpSpPr/>
        <p:nvPr/>
      </p:nvGrpSpPr>
      <p:grpSpPr>
        <a:xfrm>
          <a:off x="0" y="0"/>
          <a:ext cx="0" cy="0"/>
          <a:chOff x="0" y="0"/>
          <a:chExt cx="0" cy="0"/>
        </a:xfrm>
      </p:grpSpPr>
      <p:sp>
        <p:nvSpPr>
          <p:cNvPr id="9" name="Rectangle 8"/>
          <p:cNvSpPr/>
          <p:nvPr userDrawn="1"/>
        </p:nvSpPr>
        <p:spPr bwMode="gray">
          <a:xfrm>
            <a:off x="0" y="0"/>
            <a:ext cx="9144000" cy="2168501"/>
          </a:xfrm>
          <a:prstGeom prst="rect">
            <a:avLst/>
          </a:prstGeom>
          <a:gradFill flip="none" rotWithShape="1">
            <a:gsLst>
              <a:gs pos="0">
                <a:schemeClr val="bg1"/>
              </a:gs>
              <a:gs pos="100000">
                <a:schemeClr val="bg2">
                  <a:lumMod val="60000"/>
                  <a:lumOff val="40000"/>
                  <a:alpha val="61000"/>
                </a:schemeClr>
              </a:gs>
            </a:gsLst>
            <a:lin ang="16200000" scaled="1"/>
            <a:tileRect/>
          </a:gra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latin typeface="+mj-lt"/>
            </a:endParaRPr>
          </a:p>
        </p:txBody>
      </p:sp>
      <p:sp>
        <p:nvSpPr>
          <p:cNvPr id="2" name="Title 1"/>
          <p:cNvSpPr>
            <a:spLocks noGrp="1"/>
          </p:cNvSpPr>
          <p:nvPr>
            <p:ph type="ctrTitle" hasCustomPrompt="1"/>
          </p:nvPr>
        </p:nvSpPr>
        <p:spPr bwMode="gray">
          <a:xfrm>
            <a:off x="2728912" y="1006880"/>
            <a:ext cx="6048376" cy="1218795"/>
          </a:xfrm>
          <a:prstGeom prst="rect">
            <a:avLst/>
          </a:prstGeom>
          <a:noFill/>
        </p:spPr>
        <p:txBody>
          <a:bodyPr lIns="0" tIns="0" rIns="0" bIns="0" anchor="b" anchorCtr="0">
            <a:spAutoFit/>
          </a:bodyPr>
          <a:lstStyle>
            <a:lvl1pPr>
              <a:lnSpc>
                <a:spcPct val="90000"/>
              </a:lnSpc>
              <a:defRPr sz="4400">
                <a:solidFill>
                  <a:srgbClr val="1C7B70"/>
                </a:solidFill>
                <a:latin typeface="Arial"/>
                <a:cs typeface="Arial"/>
              </a:defRPr>
            </a:lvl1pPr>
          </a:lstStyle>
          <a:p>
            <a:r>
              <a:rPr lang="en-US" dirty="0" smtClean="0"/>
              <a:t>Click To Edit Master Title Style</a:t>
            </a:r>
            <a:endParaRPr lang="en-US" dirty="0"/>
          </a:p>
        </p:txBody>
      </p:sp>
      <p:sp>
        <p:nvSpPr>
          <p:cNvPr id="3" name="Subtitle 2"/>
          <p:cNvSpPr>
            <a:spLocks noGrp="1"/>
          </p:cNvSpPr>
          <p:nvPr>
            <p:ph type="subTitle" idx="1" hasCustomPrompt="1"/>
          </p:nvPr>
        </p:nvSpPr>
        <p:spPr bwMode="gray">
          <a:xfrm>
            <a:off x="2728913" y="2455863"/>
            <a:ext cx="6048375" cy="1901704"/>
          </a:xfrm>
          <a:prstGeom prst="rect">
            <a:avLst/>
          </a:prstGeom>
          <a:noFill/>
        </p:spPr>
        <p:txBody>
          <a:bodyPr wrap="square" lIns="0" tIns="0" rIns="0" bIns="0">
            <a:noAutofit/>
          </a:bodyPr>
          <a:lstStyle>
            <a:lvl1pPr marL="0" indent="0" algn="l">
              <a:spcBef>
                <a:spcPts val="600"/>
              </a:spcBef>
              <a:buNone/>
              <a:defRPr sz="2800">
                <a:solidFill>
                  <a:schemeClr val="bg2"/>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hf sldNum="0" hd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ivider 3 -Large Text">
    <p:spTree>
      <p:nvGrpSpPr>
        <p:cNvPr id="1" name=""/>
        <p:cNvGrpSpPr/>
        <p:nvPr/>
      </p:nvGrpSpPr>
      <p:grpSpPr>
        <a:xfrm>
          <a:off x="0" y="0"/>
          <a:ext cx="0" cy="0"/>
          <a:chOff x="0" y="0"/>
          <a:chExt cx="0" cy="0"/>
        </a:xfrm>
      </p:grpSpPr>
      <p:sp>
        <p:nvSpPr>
          <p:cNvPr id="12" name="Rectangle 11"/>
          <p:cNvSpPr/>
          <p:nvPr userDrawn="1"/>
        </p:nvSpPr>
        <p:spPr>
          <a:xfrm>
            <a:off x="0" y="0"/>
            <a:ext cx="9144000" cy="5143500"/>
          </a:xfrm>
          <a:prstGeom prst="rect">
            <a:avLst/>
          </a:prstGeom>
          <a:solidFill>
            <a:srgbClr val="000000"/>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userDrawn="1"/>
        </p:nvSpPr>
        <p:spPr bwMode="gray">
          <a:xfrm>
            <a:off x="0" y="4629150"/>
            <a:ext cx="9144000" cy="385763"/>
          </a:xfrm>
          <a:prstGeom prst="rect">
            <a:avLst/>
          </a:prstGeom>
          <a:solidFill>
            <a:srgbClr val="0068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latin typeface="+mn-lt"/>
            </a:endParaRPr>
          </a:p>
        </p:txBody>
      </p:sp>
      <p:sp>
        <p:nvSpPr>
          <p:cNvPr id="14" name="TextBox 13"/>
          <p:cNvSpPr txBox="1"/>
          <p:nvPr userDrawn="1"/>
        </p:nvSpPr>
        <p:spPr bwMode="gray">
          <a:xfrm flipH="1">
            <a:off x="8553450" y="5021496"/>
            <a:ext cx="533400" cy="123111"/>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61F684CE-B7BB-4223-BA2B-B47808B845F1}" type="slidenum">
              <a:rPr lang="en-US" sz="800" smtClean="0">
                <a:solidFill>
                  <a:schemeClr val="bg1">
                    <a:lumMod val="50000"/>
                  </a:schemeClr>
                </a:solidFill>
                <a:latin typeface="Arial"/>
                <a:cs typeface="Arial"/>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800" dirty="0" smtClean="0">
              <a:solidFill>
                <a:schemeClr val="bg1">
                  <a:lumMod val="50000"/>
                </a:schemeClr>
              </a:solidFill>
              <a:latin typeface="Arial"/>
              <a:cs typeface="Arial"/>
            </a:endParaRPr>
          </a:p>
        </p:txBody>
      </p:sp>
      <p:sp>
        <p:nvSpPr>
          <p:cNvPr id="15" name="TextBox 14"/>
          <p:cNvSpPr txBox="1"/>
          <p:nvPr userDrawn="1"/>
        </p:nvSpPr>
        <p:spPr bwMode="gray">
          <a:xfrm>
            <a:off x="366713" y="5018449"/>
            <a:ext cx="2274887" cy="100027"/>
          </a:xfrm>
          <a:prstGeom prst="rect">
            <a:avLst/>
          </a:prstGeom>
          <a:noFill/>
        </p:spPr>
        <p:txBody>
          <a:bodyPr wrap="square" lIns="0" tIns="0" rIns="0" bIns="0" rtlCol="0">
            <a:spAutoFit/>
          </a:bodyPr>
          <a:lstStyle/>
          <a:p>
            <a:pPr algn="l"/>
            <a:r>
              <a:rPr lang="en-US" sz="650" dirty="0" smtClean="0">
                <a:solidFill>
                  <a:schemeClr val="bg1">
                    <a:lumMod val="50000"/>
                  </a:schemeClr>
                </a:solidFill>
                <a:latin typeface="Arial"/>
                <a:cs typeface="Arial"/>
              </a:rPr>
              <a:t>© Copyright 2013 Pivotal.</a:t>
            </a:r>
            <a:r>
              <a:rPr lang="en-US" sz="650" baseline="0" dirty="0" smtClean="0">
                <a:solidFill>
                  <a:schemeClr val="bg1">
                    <a:lumMod val="50000"/>
                  </a:schemeClr>
                </a:solidFill>
                <a:latin typeface="Arial"/>
                <a:cs typeface="Arial"/>
              </a:rPr>
              <a:t> </a:t>
            </a:r>
            <a:r>
              <a:rPr lang="en-US" sz="650" dirty="0" smtClean="0">
                <a:solidFill>
                  <a:schemeClr val="bg1">
                    <a:lumMod val="50000"/>
                  </a:schemeClr>
                </a:solidFill>
                <a:latin typeface="Arial"/>
                <a:cs typeface="Arial"/>
              </a:rPr>
              <a:t>All rights reserved.</a:t>
            </a:r>
            <a:endParaRPr lang="en-US" sz="650" dirty="0">
              <a:solidFill>
                <a:schemeClr val="bg1">
                  <a:lumMod val="50000"/>
                </a:schemeClr>
              </a:solidFill>
              <a:latin typeface="Arial"/>
              <a:cs typeface="Arial"/>
            </a:endParaRPr>
          </a:p>
        </p:txBody>
      </p:sp>
      <p:sp>
        <p:nvSpPr>
          <p:cNvPr id="16" name="Title 1"/>
          <p:cNvSpPr>
            <a:spLocks noGrp="1"/>
          </p:cNvSpPr>
          <p:nvPr>
            <p:ph type="ctrTitle" hasCustomPrompt="1"/>
          </p:nvPr>
        </p:nvSpPr>
        <p:spPr bwMode="gray">
          <a:xfrm>
            <a:off x="670455" y="1674284"/>
            <a:ext cx="6048376" cy="1354217"/>
          </a:xfrm>
          <a:prstGeom prst="rect">
            <a:avLst/>
          </a:prstGeom>
          <a:noFill/>
          <a:effectLst>
            <a:reflection stA="50000" endPos="75000" dist="12700" dir="5400000" sy="-100000" algn="bl" rotWithShape="0"/>
          </a:effectLst>
        </p:spPr>
        <p:txBody>
          <a:bodyPr lIns="0" tIns="0" rIns="0" bIns="0" anchor="b" anchorCtr="0">
            <a:spAutoFit/>
          </a:bodyPr>
          <a:lstStyle>
            <a:lvl1pPr algn="l" defTabSz="914400" rtl="0" eaLnBrk="1" latinLnBrk="0" hangingPunct="1">
              <a:lnSpc>
                <a:spcPct val="90000"/>
              </a:lnSpc>
              <a:spcBef>
                <a:spcPct val="0"/>
              </a:spcBef>
              <a:buNone/>
              <a:defRPr lang="en-US" sz="9600" kern="1200" dirty="0">
                <a:solidFill>
                  <a:srgbClr val="00685D"/>
                </a:solidFill>
                <a:latin typeface="Arial"/>
                <a:ea typeface="+mj-ea"/>
                <a:cs typeface="Arial"/>
              </a:defRPr>
            </a:lvl1pPr>
          </a:lstStyle>
          <a:p>
            <a:r>
              <a:rPr lang="en-US" dirty="0" smtClean="0"/>
              <a:t>Divider3</a:t>
            </a:r>
            <a:endParaRPr lang="en-US" dirty="0"/>
          </a:p>
        </p:txBody>
      </p:sp>
      <p:pic>
        <p:nvPicPr>
          <p:cNvPr id="18" name="Picture 17" descr="EMC logo white-lg.png"/>
          <p:cNvPicPr>
            <a:picLocks noChangeAspect="1"/>
          </p:cNvPicPr>
          <p:nvPr userDrawn="1"/>
        </p:nvPicPr>
        <p:blipFill>
          <a:blip r:embed="rId2" cstate="print"/>
          <a:stretch>
            <a:fillRect/>
          </a:stretch>
        </p:blipFill>
        <p:spPr bwMode="gray">
          <a:xfrm>
            <a:off x="7951410" y="4686262"/>
            <a:ext cx="899577" cy="255363"/>
          </a:xfrm>
          <a:prstGeom prst="rect">
            <a:avLst/>
          </a:prstGeom>
        </p:spPr>
      </p:pic>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hf sldNum="0" hd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366713" y="325438"/>
            <a:ext cx="8410575" cy="460375"/>
          </a:xfrm>
          <a:prstGeom prst="rect">
            <a:avLst/>
          </a:prstGeom>
          <a:noFill/>
        </p:spPr>
        <p:txBody>
          <a:bodyPr lIns="0" tIns="0" rIns="0" bIns="0" anchor="t" anchorCtr="0"/>
          <a:lstStyle>
            <a:lvl1pPr>
              <a:lnSpc>
                <a:spcPct val="90000"/>
              </a:lnSpc>
              <a:defRPr sz="3200">
                <a:solidFill>
                  <a:srgbClr val="00685D"/>
                </a:solidFill>
                <a:latin typeface="Arial"/>
                <a:cs typeface="Arial"/>
              </a:defRPr>
            </a:lvl1pPr>
          </a:lstStyle>
          <a:p>
            <a:r>
              <a:rPr lang="en-US" dirty="0" smtClean="0"/>
              <a:t>Click to Edit Master Title Style</a:t>
            </a:r>
            <a:endParaRPr lang="en-US" dirty="0"/>
          </a:p>
        </p:txBody>
      </p:sp>
      <p:sp>
        <p:nvSpPr>
          <p:cNvPr id="4" name="Content Placeholder 3"/>
          <p:cNvSpPr>
            <a:spLocks noGrp="1"/>
          </p:cNvSpPr>
          <p:nvPr>
            <p:ph sz="quarter" idx="10"/>
          </p:nvPr>
        </p:nvSpPr>
        <p:spPr bwMode="gray">
          <a:xfrm>
            <a:off x="366714" y="1074738"/>
            <a:ext cx="8410575" cy="3382962"/>
          </a:xfrm>
          <a:prstGeom prst="rect">
            <a:avLst/>
          </a:prstGeom>
          <a:noFill/>
        </p:spPr>
        <p:txBody>
          <a:bodyPr lIns="0" tIns="0" rIns="0" bIns="0">
            <a:noAutofit/>
          </a:bodyPr>
          <a:lstStyle>
            <a:lvl1pPr>
              <a:spcBef>
                <a:spcPts val="1200"/>
              </a:spcBef>
              <a:buClr>
                <a:srgbClr val="ADC339"/>
              </a:buClr>
              <a:buFont typeface="Wingdings" pitchFamily="2" charset="2"/>
              <a:buChar char=""/>
              <a:defRPr sz="2400">
                <a:solidFill>
                  <a:schemeClr val="bg2"/>
                </a:solidFill>
                <a:latin typeface="Arial"/>
                <a:cs typeface="Arial"/>
              </a:defRPr>
            </a:lvl1pPr>
            <a:lvl2pPr>
              <a:spcBef>
                <a:spcPts val="300"/>
              </a:spcBef>
              <a:buClr>
                <a:srgbClr val="ADC339"/>
              </a:buClr>
              <a:buFont typeface="Verdana" pitchFamily="34" charset="0"/>
              <a:buChar char="–"/>
              <a:defRPr sz="2000">
                <a:solidFill>
                  <a:schemeClr val="bg2"/>
                </a:solidFill>
                <a:latin typeface="Arial"/>
                <a:cs typeface="Arial"/>
              </a:defRPr>
            </a:lvl2pPr>
            <a:lvl3pPr>
              <a:spcBef>
                <a:spcPts val="300"/>
              </a:spcBef>
              <a:buClr>
                <a:srgbClr val="ADC339"/>
              </a:buClr>
              <a:buFont typeface="Verdana" pitchFamily="34" charset="0"/>
              <a:buChar char="▪"/>
              <a:defRPr sz="1600">
                <a:solidFill>
                  <a:schemeClr val="bg2"/>
                </a:solidFill>
                <a:latin typeface="Arial"/>
                <a:cs typeface="Arial"/>
              </a:defRPr>
            </a:lvl3pPr>
            <a:lvl4pPr marL="1658938" indent="-287338">
              <a:spcBef>
                <a:spcPts val="300"/>
              </a:spcBef>
              <a:buClr>
                <a:srgbClr val="ADC339"/>
              </a:buClr>
              <a:buFont typeface="Verdana" pitchFamily="34" charset="0"/>
              <a:buChar char="—"/>
              <a:defRPr sz="1200">
                <a:solidFill>
                  <a:schemeClr val="bg2"/>
                </a:solidFill>
                <a:latin typeface="Arial"/>
                <a:cs typeface="Arial"/>
              </a:defRPr>
            </a:lvl4pPr>
            <a:lvl5pPr>
              <a:spcBef>
                <a:spcPts val="300"/>
              </a:spcBef>
              <a:buClr>
                <a:srgbClr val="ADC339"/>
              </a:buClr>
              <a:buFont typeface="Verdana" pitchFamily="34" charset="0"/>
              <a:buChar char="»"/>
              <a:defRPr sz="1100">
                <a:solidFill>
                  <a:schemeClr val="bg2"/>
                </a:solidFill>
                <a:latin typeface="Arial"/>
                <a:cs typeface="Aria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2_Title and Content, no circles">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366713" y="325438"/>
            <a:ext cx="8410575" cy="460375"/>
          </a:xfrm>
          <a:prstGeom prst="rect">
            <a:avLst/>
          </a:prstGeom>
          <a:noFill/>
        </p:spPr>
        <p:txBody>
          <a:bodyPr lIns="0" tIns="0" rIns="0" bIns="0" anchor="t" anchorCtr="0"/>
          <a:lstStyle>
            <a:lvl1pPr>
              <a:lnSpc>
                <a:spcPct val="90000"/>
              </a:lnSpc>
              <a:defRPr sz="3200">
                <a:solidFill>
                  <a:srgbClr val="00685D"/>
                </a:solidFill>
                <a:latin typeface="Arial"/>
                <a:cs typeface="Arial"/>
              </a:defRPr>
            </a:lvl1pPr>
          </a:lstStyle>
          <a:p>
            <a:r>
              <a:rPr lang="en-US" dirty="0" smtClean="0"/>
              <a:t>Click to Edit Master Title Style</a:t>
            </a:r>
            <a:endParaRPr lang="en-US" dirty="0"/>
          </a:p>
        </p:txBody>
      </p:sp>
      <p:sp>
        <p:nvSpPr>
          <p:cNvPr id="4" name="Content Placeholder 3"/>
          <p:cNvSpPr>
            <a:spLocks noGrp="1"/>
          </p:cNvSpPr>
          <p:nvPr>
            <p:ph sz="quarter" idx="10"/>
          </p:nvPr>
        </p:nvSpPr>
        <p:spPr bwMode="gray">
          <a:xfrm>
            <a:off x="366714" y="1074738"/>
            <a:ext cx="8410575" cy="3382962"/>
          </a:xfrm>
          <a:prstGeom prst="rect">
            <a:avLst/>
          </a:prstGeom>
          <a:noFill/>
        </p:spPr>
        <p:txBody>
          <a:bodyPr lIns="0" tIns="0" rIns="0" bIns="0">
            <a:noAutofit/>
          </a:bodyPr>
          <a:lstStyle>
            <a:lvl1pPr>
              <a:spcBef>
                <a:spcPts val="1200"/>
              </a:spcBef>
              <a:buClr>
                <a:srgbClr val="ADC339"/>
              </a:buClr>
              <a:buFont typeface="Wingdings" pitchFamily="2" charset="2"/>
              <a:buChar char=""/>
              <a:defRPr sz="2400">
                <a:solidFill>
                  <a:schemeClr val="bg2"/>
                </a:solidFill>
                <a:latin typeface="Arial"/>
                <a:cs typeface="Arial"/>
              </a:defRPr>
            </a:lvl1pPr>
            <a:lvl2pPr>
              <a:spcBef>
                <a:spcPts val="300"/>
              </a:spcBef>
              <a:buClr>
                <a:srgbClr val="ADC339"/>
              </a:buClr>
              <a:buFont typeface="Verdana" pitchFamily="34" charset="0"/>
              <a:buChar char="–"/>
              <a:defRPr sz="2000">
                <a:solidFill>
                  <a:schemeClr val="bg2"/>
                </a:solidFill>
                <a:latin typeface="Arial"/>
                <a:cs typeface="Arial"/>
              </a:defRPr>
            </a:lvl2pPr>
            <a:lvl3pPr>
              <a:spcBef>
                <a:spcPts val="300"/>
              </a:spcBef>
              <a:buClr>
                <a:srgbClr val="ADC339"/>
              </a:buClr>
              <a:buFont typeface="Verdana" pitchFamily="34" charset="0"/>
              <a:buChar char="▪"/>
              <a:defRPr sz="1600">
                <a:solidFill>
                  <a:schemeClr val="bg2"/>
                </a:solidFill>
                <a:latin typeface="Arial"/>
                <a:cs typeface="Arial"/>
              </a:defRPr>
            </a:lvl3pPr>
            <a:lvl4pPr marL="1658938" indent="-287338">
              <a:spcBef>
                <a:spcPts val="300"/>
              </a:spcBef>
              <a:buClr>
                <a:srgbClr val="ADC339"/>
              </a:buClr>
              <a:buFont typeface="Verdana" pitchFamily="34" charset="0"/>
              <a:buChar char="—"/>
              <a:defRPr sz="1200">
                <a:solidFill>
                  <a:schemeClr val="bg2"/>
                </a:solidFill>
                <a:latin typeface="Arial"/>
                <a:cs typeface="Arial"/>
              </a:defRPr>
            </a:lvl4pPr>
            <a:lvl5pPr>
              <a:spcBef>
                <a:spcPts val="300"/>
              </a:spcBef>
              <a:buClr>
                <a:srgbClr val="ADC339"/>
              </a:buClr>
              <a:buFont typeface="Verdana" pitchFamily="34" charset="0"/>
              <a:buChar char="»"/>
              <a:defRPr sz="1100">
                <a:solidFill>
                  <a:schemeClr val="bg2"/>
                </a:solidFill>
                <a:latin typeface="Arial"/>
                <a:cs typeface="Aria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Title 1"/>
          <p:cNvSpPr>
            <a:spLocks noGrp="1"/>
          </p:cNvSpPr>
          <p:nvPr>
            <p:ph type="title" hasCustomPrompt="1"/>
          </p:nvPr>
        </p:nvSpPr>
        <p:spPr bwMode="gray">
          <a:xfrm>
            <a:off x="366713" y="325438"/>
            <a:ext cx="8410575" cy="460375"/>
          </a:xfrm>
          <a:prstGeom prst="rect">
            <a:avLst/>
          </a:prstGeom>
          <a:noFill/>
        </p:spPr>
        <p:txBody>
          <a:bodyPr lIns="0" tIns="0" rIns="0" bIns="0" anchor="t" anchorCtr="0"/>
          <a:lstStyle>
            <a:lvl1pPr>
              <a:lnSpc>
                <a:spcPct val="90000"/>
              </a:lnSpc>
              <a:defRPr sz="3200">
                <a:solidFill>
                  <a:srgbClr val="00685D"/>
                </a:solidFill>
                <a:latin typeface="Arial"/>
                <a:cs typeface="Arial"/>
              </a:defRPr>
            </a:lvl1pPr>
          </a:lstStyle>
          <a:p>
            <a:r>
              <a:rPr lang="en-US" dirty="0" smtClean="0"/>
              <a:t>Click to Edit Master Title Style</a:t>
            </a:r>
            <a:endParaRPr lang="en-US" dirty="0"/>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no circles">
    <p:spTree>
      <p:nvGrpSpPr>
        <p:cNvPr id="1" name=""/>
        <p:cNvGrpSpPr/>
        <p:nvPr/>
      </p:nvGrpSpPr>
      <p:grpSpPr>
        <a:xfrm>
          <a:off x="0" y="0"/>
          <a:ext cx="0" cy="0"/>
          <a:chOff x="0" y="0"/>
          <a:chExt cx="0" cy="0"/>
        </a:xfrm>
      </p:grpSpPr>
      <p:sp>
        <p:nvSpPr>
          <p:cNvPr id="4" name="Title 1"/>
          <p:cNvSpPr>
            <a:spLocks noGrp="1"/>
          </p:cNvSpPr>
          <p:nvPr>
            <p:ph type="title" hasCustomPrompt="1"/>
          </p:nvPr>
        </p:nvSpPr>
        <p:spPr bwMode="gray">
          <a:xfrm>
            <a:off x="366713" y="325438"/>
            <a:ext cx="8410575" cy="460375"/>
          </a:xfrm>
          <a:prstGeom prst="rect">
            <a:avLst/>
          </a:prstGeom>
          <a:noFill/>
        </p:spPr>
        <p:txBody>
          <a:bodyPr lIns="0" tIns="0" rIns="0" bIns="0" anchor="t" anchorCtr="0"/>
          <a:lstStyle>
            <a:lvl1pPr>
              <a:lnSpc>
                <a:spcPct val="90000"/>
              </a:lnSpc>
              <a:defRPr sz="3200">
                <a:solidFill>
                  <a:srgbClr val="00685D"/>
                </a:solidFill>
                <a:latin typeface="Arial"/>
                <a:cs typeface="Arial"/>
              </a:defRPr>
            </a:lvl1pPr>
          </a:lstStyle>
          <a:p>
            <a:r>
              <a:rPr lang="en-US" dirty="0" smtClean="0"/>
              <a:t>Click to Edit Master Title Style</a:t>
            </a:r>
            <a:endParaRPr lang="en-US" dirty="0"/>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Subtitle only">
    <p:spTree>
      <p:nvGrpSpPr>
        <p:cNvPr id="1" name=""/>
        <p:cNvGrpSpPr/>
        <p:nvPr/>
      </p:nvGrpSpPr>
      <p:grpSpPr>
        <a:xfrm>
          <a:off x="0" y="0"/>
          <a:ext cx="0" cy="0"/>
          <a:chOff x="0" y="0"/>
          <a:chExt cx="0" cy="0"/>
        </a:xfrm>
      </p:grpSpPr>
      <p:sp>
        <p:nvSpPr>
          <p:cNvPr id="3" name="Text Placeholder 2"/>
          <p:cNvSpPr>
            <a:spLocks noGrp="1"/>
          </p:cNvSpPr>
          <p:nvPr>
            <p:ph type="body" idx="1"/>
          </p:nvPr>
        </p:nvSpPr>
        <p:spPr bwMode="gray">
          <a:xfrm>
            <a:off x="366713" y="785813"/>
            <a:ext cx="8410575" cy="346219"/>
          </a:xfrm>
          <a:prstGeom prst="rect">
            <a:avLst/>
          </a:prstGeom>
          <a:noFill/>
        </p:spPr>
        <p:txBody>
          <a:bodyPr lIns="0" tIns="0" rIns="0" bIns="0" anchor="t" anchorCtr="0"/>
          <a:lstStyle>
            <a:lvl1pPr marL="0" indent="0">
              <a:spcBef>
                <a:spcPts val="0"/>
              </a:spcBef>
              <a:buNone/>
              <a:tabLst/>
              <a:defRPr sz="2000" b="0">
                <a:solidFill>
                  <a:schemeClr val="bg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5" name="Title 1"/>
          <p:cNvSpPr>
            <a:spLocks noGrp="1"/>
          </p:cNvSpPr>
          <p:nvPr>
            <p:ph type="title" hasCustomPrompt="1"/>
          </p:nvPr>
        </p:nvSpPr>
        <p:spPr bwMode="gray">
          <a:xfrm>
            <a:off x="366713" y="325438"/>
            <a:ext cx="8410575" cy="460375"/>
          </a:xfrm>
          <a:prstGeom prst="rect">
            <a:avLst/>
          </a:prstGeom>
          <a:noFill/>
        </p:spPr>
        <p:txBody>
          <a:bodyPr lIns="0" tIns="0" rIns="0" bIns="0" anchor="t" anchorCtr="0"/>
          <a:lstStyle>
            <a:lvl1pPr>
              <a:lnSpc>
                <a:spcPct val="90000"/>
              </a:lnSpc>
              <a:defRPr sz="3200">
                <a:solidFill>
                  <a:srgbClr val="00685D"/>
                </a:solidFill>
                <a:latin typeface="+mj-lt"/>
              </a:defRPr>
            </a:lvl1pPr>
          </a:lstStyle>
          <a:p>
            <a:r>
              <a:rPr lang="en-US" dirty="0" smtClean="0"/>
              <a:t>Click to Edit Master Title Style</a:t>
            </a:r>
            <a:endParaRPr lang="en-US" dirty="0"/>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theme" Target="../theme/theme1.xml"/><Relationship Id="rId22" Type="http://schemas.openxmlformats.org/officeDocument/2006/relationships/image" Target="../media/image1.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gray">
      <p:bgRef idx="1001">
        <a:schemeClr val="bg1"/>
      </p:bgRef>
    </p:bg>
    <p:spTree>
      <p:nvGrpSpPr>
        <p:cNvPr id="1" name=""/>
        <p:cNvGrpSpPr/>
        <p:nvPr/>
      </p:nvGrpSpPr>
      <p:grpSpPr>
        <a:xfrm>
          <a:off x="0" y="0"/>
          <a:ext cx="0" cy="0"/>
          <a:chOff x="0" y="0"/>
          <a:chExt cx="0" cy="0"/>
        </a:xfrm>
      </p:grpSpPr>
      <p:sp>
        <p:nvSpPr>
          <p:cNvPr id="7" name="Rectangle 6"/>
          <p:cNvSpPr/>
          <p:nvPr/>
        </p:nvSpPr>
        <p:spPr bwMode="gray">
          <a:xfrm>
            <a:off x="0" y="4629150"/>
            <a:ext cx="9144000" cy="385763"/>
          </a:xfrm>
          <a:prstGeom prst="rect">
            <a:avLst/>
          </a:prstGeom>
          <a:solidFill>
            <a:srgbClr val="0068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latin typeface="+mn-lt"/>
            </a:endParaRPr>
          </a:p>
        </p:txBody>
      </p:sp>
      <p:sp>
        <p:nvSpPr>
          <p:cNvPr id="12" name="TextBox 11"/>
          <p:cNvSpPr txBox="1"/>
          <p:nvPr/>
        </p:nvSpPr>
        <p:spPr bwMode="gray">
          <a:xfrm flipH="1">
            <a:off x="8553450" y="5021496"/>
            <a:ext cx="533400" cy="123111"/>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61F684CE-B7BB-4223-BA2B-B47808B845F1}" type="slidenum">
              <a:rPr lang="en-US" sz="800" smtClean="0">
                <a:solidFill>
                  <a:schemeClr val="bg1">
                    <a:lumMod val="50000"/>
                  </a:schemeClr>
                </a:solidFill>
                <a:latin typeface="Arial"/>
                <a:cs typeface="Arial"/>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800" dirty="0" smtClean="0">
              <a:solidFill>
                <a:schemeClr val="bg1">
                  <a:lumMod val="50000"/>
                </a:schemeClr>
              </a:solidFill>
              <a:latin typeface="Arial"/>
              <a:cs typeface="Arial"/>
            </a:endParaRPr>
          </a:p>
        </p:txBody>
      </p:sp>
      <p:pic>
        <p:nvPicPr>
          <p:cNvPr id="8" name="Picture 7" descr="EMC logo white-lg.png"/>
          <p:cNvPicPr>
            <a:picLocks noChangeAspect="1"/>
          </p:cNvPicPr>
          <p:nvPr/>
        </p:nvPicPr>
        <p:blipFill>
          <a:blip r:embed="rId22" cstate="print"/>
          <a:stretch>
            <a:fillRect/>
          </a:stretch>
        </p:blipFill>
        <p:spPr bwMode="gray">
          <a:xfrm>
            <a:off x="7951410" y="4686262"/>
            <a:ext cx="899577" cy="255363"/>
          </a:xfrm>
          <a:prstGeom prst="rect">
            <a:avLst/>
          </a:prstGeom>
        </p:spPr>
      </p:pic>
      <p:sp>
        <p:nvSpPr>
          <p:cNvPr id="9" name="TextBox 8"/>
          <p:cNvSpPr txBox="1"/>
          <p:nvPr/>
        </p:nvSpPr>
        <p:spPr bwMode="gray">
          <a:xfrm>
            <a:off x="366713" y="5018449"/>
            <a:ext cx="2274887" cy="100027"/>
          </a:xfrm>
          <a:prstGeom prst="rect">
            <a:avLst/>
          </a:prstGeom>
          <a:noFill/>
        </p:spPr>
        <p:txBody>
          <a:bodyPr wrap="square" lIns="0" tIns="0" rIns="0" bIns="0" rtlCol="0">
            <a:spAutoFit/>
          </a:bodyPr>
          <a:lstStyle/>
          <a:p>
            <a:pPr algn="l"/>
            <a:r>
              <a:rPr lang="en-US" sz="650" dirty="0" smtClean="0">
                <a:solidFill>
                  <a:schemeClr val="bg1">
                    <a:lumMod val="50000"/>
                  </a:schemeClr>
                </a:solidFill>
                <a:latin typeface="Arial"/>
                <a:cs typeface="Arial"/>
              </a:rPr>
              <a:t>© Copyright 2013 Pivotal.</a:t>
            </a:r>
            <a:r>
              <a:rPr lang="en-US" sz="650" baseline="0" dirty="0" smtClean="0">
                <a:solidFill>
                  <a:schemeClr val="bg1">
                    <a:lumMod val="50000"/>
                  </a:schemeClr>
                </a:solidFill>
                <a:latin typeface="Arial"/>
                <a:cs typeface="Arial"/>
              </a:rPr>
              <a:t> </a:t>
            </a:r>
            <a:r>
              <a:rPr lang="en-US" sz="650" dirty="0" smtClean="0">
                <a:solidFill>
                  <a:schemeClr val="bg1">
                    <a:lumMod val="50000"/>
                  </a:schemeClr>
                </a:solidFill>
                <a:latin typeface="Arial"/>
                <a:cs typeface="Arial"/>
              </a:rPr>
              <a:t>All rights reserved.</a:t>
            </a:r>
            <a:endParaRPr lang="en-US" sz="650" dirty="0">
              <a:solidFill>
                <a:schemeClr val="bg1">
                  <a:lumMod val="50000"/>
                </a:schemeClr>
              </a:solidFill>
              <a:latin typeface="Arial"/>
              <a:cs typeface="Arial"/>
            </a:endParaRPr>
          </a:p>
        </p:txBody>
      </p:sp>
    </p:spTree>
  </p:cSld>
  <p:clrMap bg1="lt1" tx1="dk1" bg2="lt2" tx2="dk2" accent1="accent1" accent2="accent2" accent3="accent3" accent4="accent4" accent5="accent5" accent6="accent6" hlink="hlink" folHlink="folHlink"/>
  <p:sldLayoutIdLst>
    <p:sldLayoutId id="2147483672" r:id="rId1"/>
    <p:sldLayoutId id="2147483673" r:id="rId2"/>
    <p:sldLayoutId id="2147483694" r:id="rId3"/>
    <p:sldLayoutId id="2147483696" r:id="rId4"/>
    <p:sldLayoutId id="2147483675" r:id="rId5"/>
    <p:sldLayoutId id="2147483697" r:id="rId6"/>
    <p:sldLayoutId id="2147483676" r:id="rId7"/>
    <p:sldLayoutId id="2147483699" r:id="rId8"/>
    <p:sldLayoutId id="2147483677" r:id="rId9"/>
    <p:sldLayoutId id="2147483678" r:id="rId10"/>
    <p:sldLayoutId id="2147483679" r:id="rId11"/>
    <p:sldLayoutId id="2147483680" r:id="rId12"/>
    <p:sldLayoutId id="2147483681" r:id="rId13"/>
    <p:sldLayoutId id="2147483686" r:id="rId14"/>
    <p:sldLayoutId id="2147483698" r:id="rId15"/>
    <p:sldLayoutId id="2147483691" r:id="rId16"/>
    <p:sldLayoutId id="2147483705" r:id="rId17"/>
    <p:sldLayoutId id="2147483706" r:id="rId18"/>
    <p:sldLayoutId id="2147483707" r:id="rId19"/>
    <p:sldLayoutId id="2147483708" r:id="rId20"/>
  </p:sldLayoutIdLst>
  <p:transition xmlns:p14="http://schemas.microsoft.com/office/powerpoint/2010/main">
    <p:fade/>
  </p:transition>
  <p:timing>
    <p:tnLst>
      <p:par>
        <p:cTn xmlns:p14="http://schemas.microsoft.com/office/powerpoint/2010/main" id="1" dur="indefinite" restart="never" nodeType="tmRoot"/>
      </p:par>
    </p:tnLst>
  </p:timing>
  <p:txStyles>
    <p:titleStyle>
      <a:lvl1pPr algn="l" defTabSz="914400" rtl="0" eaLnBrk="1" latinLnBrk="0" hangingPunct="1">
        <a:spcBef>
          <a:spcPct val="0"/>
        </a:spcBef>
        <a:buNone/>
        <a:defRPr sz="3200" kern="1200">
          <a:solidFill>
            <a:srgbClr val="2C95DD"/>
          </a:solidFill>
          <a:latin typeface="MetaNormalLF-Roman" pitchFamily="34" charset="0"/>
          <a:ea typeface="+mj-ea"/>
          <a:cs typeface="+mj-cs"/>
        </a:defRPr>
      </a:lvl1pPr>
    </p:titleStyle>
    <p:bodyStyle>
      <a:lvl1pPr marL="228600" indent="-228600" algn="l" defTabSz="914400" rtl="0" eaLnBrk="1" latinLnBrk="0" hangingPunct="1">
        <a:spcBef>
          <a:spcPct val="20000"/>
        </a:spcBef>
        <a:buClr>
          <a:srgbClr val="2C95DD"/>
        </a:buClr>
        <a:buFont typeface="Arial" pitchFamily="34" charset="0"/>
        <a:buChar char="•"/>
        <a:defRPr sz="2800" kern="1200">
          <a:solidFill>
            <a:schemeClr val="tx1"/>
          </a:solidFill>
          <a:latin typeface="MetaNormalLF-Roman" pitchFamily="34" charset="0"/>
          <a:ea typeface="+mn-ea"/>
          <a:cs typeface="+mn-cs"/>
        </a:defRPr>
      </a:lvl1pPr>
      <a:lvl2pPr marL="742950" indent="-285750" algn="l" defTabSz="914400" rtl="0" eaLnBrk="1" latinLnBrk="0" hangingPunct="1">
        <a:spcBef>
          <a:spcPct val="20000"/>
        </a:spcBef>
        <a:buClr>
          <a:srgbClr val="2C95DD"/>
        </a:buClr>
        <a:buFont typeface="Arial" pitchFamily="34" charset="0"/>
        <a:buChar char="–"/>
        <a:defRPr sz="2400" kern="1200">
          <a:solidFill>
            <a:schemeClr val="tx1"/>
          </a:solidFill>
          <a:latin typeface="MetaNormalLF-Roman" pitchFamily="34" charset="0"/>
          <a:ea typeface="+mn-ea"/>
          <a:cs typeface="+mn-cs"/>
        </a:defRPr>
      </a:lvl2pPr>
      <a:lvl3pPr marL="1143000" indent="-228600" algn="l" defTabSz="914400" rtl="0" eaLnBrk="1" latinLnBrk="0" hangingPunct="1">
        <a:spcBef>
          <a:spcPct val="20000"/>
        </a:spcBef>
        <a:buClr>
          <a:srgbClr val="2C95DD"/>
        </a:buClr>
        <a:buFont typeface="Arial" pitchFamily="34" charset="0"/>
        <a:buChar char="•"/>
        <a:defRPr sz="2000" kern="1200">
          <a:solidFill>
            <a:schemeClr val="tx1"/>
          </a:solidFill>
          <a:latin typeface="MetaNormalLF-Roman" pitchFamily="34" charset="0"/>
          <a:ea typeface="+mn-ea"/>
          <a:cs typeface="+mn-cs"/>
        </a:defRPr>
      </a:lvl3pPr>
      <a:lvl4pPr marL="1600200" indent="-228600" algn="l" defTabSz="914400" rtl="0" eaLnBrk="1" latinLnBrk="0" hangingPunct="1">
        <a:spcBef>
          <a:spcPct val="20000"/>
        </a:spcBef>
        <a:buClr>
          <a:srgbClr val="2C95DD"/>
        </a:buClr>
        <a:buFont typeface="Arial" pitchFamily="34" charset="0"/>
        <a:buChar char="–"/>
        <a:defRPr sz="1800" kern="1200">
          <a:solidFill>
            <a:schemeClr val="tx1"/>
          </a:solidFill>
          <a:latin typeface="MetaNormalLF-Roman" pitchFamily="34" charset="0"/>
          <a:ea typeface="+mn-ea"/>
          <a:cs typeface="+mn-cs"/>
        </a:defRPr>
      </a:lvl4pPr>
      <a:lvl5pPr marL="2057400" indent="-228600" algn="l" defTabSz="914400" rtl="0" eaLnBrk="1" latinLnBrk="0" hangingPunct="1">
        <a:spcBef>
          <a:spcPct val="20000"/>
        </a:spcBef>
        <a:buClr>
          <a:srgbClr val="2C95DD"/>
        </a:buClr>
        <a:buFont typeface="Arial" pitchFamily="34" charset="0"/>
        <a:buChar char="»"/>
        <a:defRPr sz="1800" kern="1200">
          <a:solidFill>
            <a:schemeClr val="tx1"/>
          </a:solidFill>
          <a:latin typeface="MetaNormalLF-Roman"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4" Type="http://schemas.openxmlformats.org/officeDocument/2006/relationships/image" Target="../media/image4.png"/><Relationship Id="rId5" Type="http://schemas.openxmlformats.org/officeDocument/2006/relationships/image" Target="../media/image5.png"/><Relationship Id="rId6" Type="http://schemas.microsoft.com/office/2007/relationships/hdphoto" Target="../media/hdphoto1.wdp"/><Relationship Id="rId1" Type="http://schemas.openxmlformats.org/officeDocument/2006/relationships/slideLayout" Target="../slideLayouts/slideLayout20.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8.png"/><Relationship Id="rId5" Type="http://schemas.openxmlformats.org/officeDocument/2006/relationships/image" Target="../media/image29.png"/><Relationship Id="rId6" Type="http://schemas.openxmlformats.org/officeDocument/2006/relationships/image" Target="../media/image30.png"/><Relationship Id="rId7" Type="http://schemas.openxmlformats.org/officeDocument/2006/relationships/image" Target="../media/image31.png"/><Relationship Id="rId8" Type="http://schemas.openxmlformats.org/officeDocument/2006/relationships/image" Target="../media/image32.png"/><Relationship Id="rId9" Type="http://schemas.openxmlformats.org/officeDocument/2006/relationships/image" Target="../media/image33.emf"/><Relationship Id="rId10" Type="http://schemas.openxmlformats.org/officeDocument/2006/relationships/image" Target="../media/image34.png"/><Relationship Id="rId1" Type="http://schemas.openxmlformats.org/officeDocument/2006/relationships/slideLayout" Target="../slideLayouts/slideLayout19.xml"/><Relationship Id="rId2" Type="http://schemas.openxmlformats.org/officeDocument/2006/relationships/notesSlide" Target="../notesSlides/notesSlide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5.png"/></Relationships>
</file>

<file path=ppt/slides/_rels/slide13.xml.rels><?xml version="1.0" encoding="UTF-8" standalone="yes"?>
<Relationships xmlns="http://schemas.openxmlformats.org/package/2006/relationships"><Relationship Id="rId11" Type="http://schemas.openxmlformats.org/officeDocument/2006/relationships/image" Target="../media/image44.png"/><Relationship Id="rId12" Type="http://schemas.openxmlformats.org/officeDocument/2006/relationships/image" Target="../media/image45.png"/><Relationship Id="rId13" Type="http://schemas.openxmlformats.org/officeDocument/2006/relationships/image" Target="../media/image46.png"/><Relationship Id="rId14" Type="http://schemas.openxmlformats.org/officeDocument/2006/relationships/image" Target="../media/image47.png"/><Relationship Id="rId15" Type="http://schemas.openxmlformats.org/officeDocument/2006/relationships/image" Target="../media/image48.png"/><Relationship Id="rId16" Type="http://schemas.openxmlformats.org/officeDocument/2006/relationships/image" Target="../media/image49.png"/><Relationship Id="rId17" Type="http://schemas.openxmlformats.org/officeDocument/2006/relationships/image" Target="../media/image50.png"/><Relationship Id="rId18" Type="http://schemas.openxmlformats.org/officeDocument/2006/relationships/image" Target="../media/image51.png"/><Relationship Id="rId19" Type="http://schemas.openxmlformats.org/officeDocument/2006/relationships/image" Target="../media/image52.png"/><Relationship Id="rId1" Type="http://schemas.openxmlformats.org/officeDocument/2006/relationships/slideLayout" Target="../slideLayouts/slideLayout8.xml"/><Relationship Id="rId2" Type="http://schemas.openxmlformats.org/officeDocument/2006/relationships/notesSlide" Target="../notesSlides/notesSlide10.xml"/><Relationship Id="rId3" Type="http://schemas.openxmlformats.org/officeDocument/2006/relationships/image" Target="../media/image36.png"/><Relationship Id="rId4" Type="http://schemas.openxmlformats.org/officeDocument/2006/relationships/image" Target="../media/image37.png"/><Relationship Id="rId5" Type="http://schemas.openxmlformats.org/officeDocument/2006/relationships/image" Target="../media/image38.png"/><Relationship Id="rId6" Type="http://schemas.openxmlformats.org/officeDocument/2006/relationships/image" Target="../media/image39.png"/><Relationship Id="rId7" Type="http://schemas.openxmlformats.org/officeDocument/2006/relationships/image" Target="../media/image40.png"/><Relationship Id="rId8" Type="http://schemas.openxmlformats.org/officeDocument/2006/relationships/image" Target="../media/image41.png"/><Relationship Id="rId9" Type="http://schemas.openxmlformats.org/officeDocument/2006/relationships/image" Target="../media/image42.png"/><Relationship Id="rId10" Type="http://schemas.openxmlformats.org/officeDocument/2006/relationships/image" Target="../media/image43.png"/></Relationships>
</file>

<file path=ppt/slides/_rels/slide14.xml.rels><?xml version="1.0" encoding="UTF-8" standalone="yes"?>
<Relationships xmlns="http://schemas.openxmlformats.org/package/2006/relationships"><Relationship Id="rId46" Type="http://schemas.openxmlformats.org/officeDocument/2006/relationships/image" Target="../media/image96.png"/><Relationship Id="rId47" Type="http://schemas.openxmlformats.org/officeDocument/2006/relationships/image" Target="../media/image97.png"/><Relationship Id="rId48" Type="http://schemas.openxmlformats.org/officeDocument/2006/relationships/image" Target="../media/image98.png"/><Relationship Id="rId49" Type="http://schemas.openxmlformats.org/officeDocument/2006/relationships/image" Target="../media/image99.png"/><Relationship Id="rId20" Type="http://schemas.openxmlformats.org/officeDocument/2006/relationships/image" Target="../media/image70.png"/><Relationship Id="rId21" Type="http://schemas.openxmlformats.org/officeDocument/2006/relationships/image" Target="../media/image71.png"/><Relationship Id="rId22" Type="http://schemas.openxmlformats.org/officeDocument/2006/relationships/image" Target="../media/image72.png"/><Relationship Id="rId23" Type="http://schemas.openxmlformats.org/officeDocument/2006/relationships/image" Target="../media/image73.png"/><Relationship Id="rId24" Type="http://schemas.openxmlformats.org/officeDocument/2006/relationships/image" Target="../media/image74.png"/><Relationship Id="rId25" Type="http://schemas.openxmlformats.org/officeDocument/2006/relationships/image" Target="../media/image75.png"/><Relationship Id="rId26" Type="http://schemas.openxmlformats.org/officeDocument/2006/relationships/image" Target="../media/image76.png"/><Relationship Id="rId27" Type="http://schemas.openxmlformats.org/officeDocument/2006/relationships/image" Target="../media/image77.png"/><Relationship Id="rId28" Type="http://schemas.openxmlformats.org/officeDocument/2006/relationships/image" Target="../media/image78.jpeg"/><Relationship Id="rId29" Type="http://schemas.openxmlformats.org/officeDocument/2006/relationships/image" Target="../media/image79.jpeg"/><Relationship Id="rId1" Type="http://schemas.openxmlformats.org/officeDocument/2006/relationships/slideLayout" Target="../slideLayouts/slideLayout18.xml"/><Relationship Id="rId2" Type="http://schemas.openxmlformats.org/officeDocument/2006/relationships/notesSlide" Target="../notesSlides/notesSlide11.xml"/><Relationship Id="rId3" Type="http://schemas.openxmlformats.org/officeDocument/2006/relationships/image" Target="../media/image53.jpeg"/><Relationship Id="rId4" Type="http://schemas.openxmlformats.org/officeDocument/2006/relationships/image" Target="../media/image54.png"/><Relationship Id="rId5" Type="http://schemas.openxmlformats.org/officeDocument/2006/relationships/image" Target="../media/image55.png"/><Relationship Id="rId30" Type="http://schemas.openxmlformats.org/officeDocument/2006/relationships/image" Target="../media/image80.jpeg"/><Relationship Id="rId31" Type="http://schemas.openxmlformats.org/officeDocument/2006/relationships/image" Target="../media/image81.png"/><Relationship Id="rId32" Type="http://schemas.openxmlformats.org/officeDocument/2006/relationships/image" Target="../media/image82.png"/><Relationship Id="rId9" Type="http://schemas.openxmlformats.org/officeDocument/2006/relationships/image" Target="../media/image59.png"/><Relationship Id="rId6" Type="http://schemas.openxmlformats.org/officeDocument/2006/relationships/image" Target="../media/image56.png"/><Relationship Id="rId7" Type="http://schemas.openxmlformats.org/officeDocument/2006/relationships/image" Target="../media/image57.emf"/><Relationship Id="rId8" Type="http://schemas.openxmlformats.org/officeDocument/2006/relationships/image" Target="../media/image58.png"/><Relationship Id="rId33" Type="http://schemas.openxmlformats.org/officeDocument/2006/relationships/image" Target="../media/image83.png"/><Relationship Id="rId34" Type="http://schemas.openxmlformats.org/officeDocument/2006/relationships/image" Target="../media/image84.jpeg"/><Relationship Id="rId35" Type="http://schemas.openxmlformats.org/officeDocument/2006/relationships/image" Target="../media/image85.jpeg"/><Relationship Id="rId36" Type="http://schemas.openxmlformats.org/officeDocument/2006/relationships/image" Target="../media/image86.png"/><Relationship Id="rId10" Type="http://schemas.openxmlformats.org/officeDocument/2006/relationships/image" Target="../media/image60.png"/><Relationship Id="rId11" Type="http://schemas.openxmlformats.org/officeDocument/2006/relationships/image" Target="../media/image61.png"/><Relationship Id="rId12" Type="http://schemas.openxmlformats.org/officeDocument/2006/relationships/image" Target="../media/image62.png"/><Relationship Id="rId13" Type="http://schemas.openxmlformats.org/officeDocument/2006/relationships/image" Target="../media/image63.png"/><Relationship Id="rId14" Type="http://schemas.openxmlformats.org/officeDocument/2006/relationships/image" Target="../media/image64.png"/><Relationship Id="rId15" Type="http://schemas.openxmlformats.org/officeDocument/2006/relationships/image" Target="../media/image65.png"/><Relationship Id="rId16" Type="http://schemas.openxmlformats.org/officeDocument/2006/relationships/image" Target="../media/image66.jpeg"/><Relationship Id="rId17" Type="http://schemas.openxmlformats.org/officeDocument/2006/relationships/image" Target="../media/image67.emf"/><Relationship Id="rId18" Type="http://schemas.openxmlformats.org/officeDocument/2006/relationships/image" Target="../media/image68.png"/><Relationship Id="rId19" Type="http://schemas.openxmlformats.org/officeDocument/2006/relationships/image" Target="../media/image69.jpeg"/><Relationship Id="rId37" Type="http://schemas.openxmlformats.org/officeDocument/2006/relationships/image" Target="../media/image87.png"/><Relationship Id="rId38" Type="http://schemas.openxmlformats.org/officeDocument/2006/relationships/image" Target="../media/image88.png"/><Relationship Id="rId39" Type="http://schemas.openxmlformats.org/officeDocument/2006/relationships/image" Target="../media/image89.png"/><Relationship Id="rId40" Type="http://schemas.openxmlformats.org/officeDocument/2006/relationships/image" Target="../media/image90.png"/><Relationship Id="rId41" Type="http://schemas.openxmlformats.org/officeDocument/2006/relationships/image" Target="../media/image91.png"/><Relationship Id="rId42" Type="http://schemas.openxmlformats.org/officeDocument/2006/relationships/image" Target="../media/image92.png"/><Relationship Id="rId43" Type="http://schemas.openxmlformats.org/officeDocument/2006/relationships/image" Target="../media/image93.png"/><Relationship Id="rId44" Type="http://schemas.openxmlformats.org/officeDocument/2006/relationships/image" Target="../media/image94.png"/><Relationship Id="rId45" Type="http://schemas.openxmlformats.org/officeDocument/2006/relationships/image" Target="../media/image95.png"/></Relationships>
</file>

<file path=ppt/slides/_rels/slide15.xml.rels><?xml version="1.0" encoding="UTF-8" standalone="yes"?>
<Relationships xmlns="http://schemas.openxmlformats.org/package/2006/relationships"><Relationship Id="rId3" Type="http://schemas.openxmlformats.org/officeDocument/2006/relationships/image" Target="../media/image100.png"/><Relationship Id="rId4" Type="http://schemas.openxmlformats.org/officeDocument/2006/relationships/image" Target="../media/image101.png"/><Relationship Id="rId5" Type="http://schemas.openxmlformats.org/officeDocument/2006/relationships/image" Target="../media/image102.jpeg"/><Relationship Id="rId6" Type="http://schemas.openxmlformats.org/officeDocument/2006/relationships/image" Target="../media/image103.jpeg"/><Relationship Id="rId7" Type="http://schemas.openxmlformats.org/officeDocument/2006/relationships/image" Target="../media/image104.png"/><Relationship Id="rId1" Type="http://schemas.openxmlformats.org/officeDocument/2006/relationships/slideLayout" Target="../slideLayouts/slideLayout6.xml"/><Relationship Id="rId2" Type="http://schemas.openxmlformats.org/officeDocument/2006/relationships/notesSlide" Target="../notesSlides/notesSlide12.xml"/></Relationships>
</file>

<file path=ppt/slides/_rels/slide16.xml.rels><?xml version="1.0" encoding="UTF-8" standalone="yes"?>
<Relationships xmlns="http://schemas.openxmlformats.org/package/2006/relationships"><Relationship Id="rId11" Type="http://schemas.openxmlformats.org/officeDocument/2006/relationships/image" Target="../media/image113.png"/><Relationship Id="rId12" Type="http://schemas.openxmlformats.org/officeDocument/2006/relationships/image" Target="../media/image114.png"/><Relationship Id="rId13" Type="http://schemas.openxmlformats.org/officeDocument/2006/relationships/image" Target="../media/image115.png"/><Relationship Id="rId14" Type="http://schemas.openxmlformats.org/officeDocument/2006/relationships/image" Target="../media/image116.jpeg"/><Relationship Id="rId1" Type="http://schemas.openxmlformats.org/officeDocument/2006/relationships/slideLayout" Target="../slideLayouts/slideLayout6.xml"/><Relationship Id="rId2" Type="http://schemas.openxmlformats.org/officeDocument/2006/relationships/image" Target="../media/image105.png"/><Relationship Id="rId3" Type="http://schemas.microsoft.com/office/2007/relationships/hdphoto" Target="../media/hdphoto2.wdp"/><Relationship Id="rId4" Type="http://schemas.openxmlformats.org/officeDocument/2006/relationships/image" Target="../media/image106.png"/><Relationship Id="rId5" Type="http://schemas.openxmlformats.org/officeDocument/2006/relationships/image" Target="../media/image107.png"/><Relationship Id="rId6" Type="http://schemas.openxmlformats.org/officeDocument/2006/relationships/image" Target="../media/image108.png"/><Relationship Id="rId7" Type="http://schemas.openxmlformats.org/officeDocument/2006/relationships/image" Target="../media/image109.png"/><Relationship Id="rId8" Type="http://schemas.openxmlformats.org/officeDocument/2006/relationships/image" Target="../media/image110.png"/><Relationship Id="rId9" Type="http://schemas.openxmlformats.org/officeDocument/2006/relationships/image" Target="../media/image111.png"/><Relationship Id="rId10" Type="http://schemas.openxmlformats.org/officeDocument/2006/relationships/image" Target="../media/image112.png"/></Relationships>
</file>

<file path=ppt/slides/_rels/slide17.xml.rels><?xml version="1.0" encoding="UTF-8" standalone="yes"?>
<Relationships xmlns="http://schemas.openxmlformats.org/package/2006/relationships"><Relationship Id="rId3" Type="http://schemas.openxmlformats.org/officeDocument/2006/relationships/image" Target="../media/image117.png"/><Relationship Id="rId4" Type="http://schemas.openxmlformats.org/officeDocument/2006/relationships/image" Target="../media/image118.png"/><Relationship Id="rId5" Type="http://schemas.openxmlformats.org/officeDocument/2006/relationships/image" Target="../media/image119.png"/><Relationship Id="rId6" Type="http://schemas.openxmlformats.org/officeDocument/2006/relationships/image" Target="../media/image120.png"/><Relationship Id="rId7" Type="http://schemas.openxmlformats.org/officeDocument/2006/relationships/image" Target="../media/image121.png"/><Relationship Id="rId8" Type="http://schemas.openxmlformats.org/officeDocument/2006/relationships/image" Target="../media/image122.png"/><Relationship Id="rId1" Type="http://schemas.openxmlformats.org/officeDocument/2006/relationships/slideLayout" Target="../slideLayouts/slideLayout18.xml"/><Relationship Id="rId2" Type="http://schemas.openxmlformats.org/officeDocument/2006/relationships/notesSlide" Target="../notesSlides/notesSlide13.xml"/></Relationships>
</file>

<file path=ppt/slides/_rels/slide18.xml.rels><?xml version="1.0" encoding="UTF-8" standalone="yes"?>
<Relationships xmlns="http://schemas.openxmlformats.org/package/2006/relationships"><Relationship Id="rId3" Type="http://schemas.openxmlformats.org/officeDocument/2006/relationships/image" Target="../media/image123.png"/><Relationship Id="rId4" Type="http://schemas.openxmlformats.org/officeDocument/2006/relationships/image" Target="../media/image124.png"/><Relationship Id="rId5" Type="http://schemas.openxmlformats.org/officeDocument/2006/relationships/image" Target="../media/image125.jpg"/><Relationship Id="rId6" Type="http://schemas.openxmlformats.org/officeDocument/2006/relationships/image" Target="../media/image126.png"/><Relationship Id="rId7" Type="http://schemas.openxmlformats.org/officeDocument/2006/relationships/image" Target="../media/image127.png"/><Relationship Id="rId8" Type="http://schemas.openxmlformats.org/officeDocument/2006/relationships/image" Target="../media/image128.jpg"/><Relationship Id="rId1" Type="http://schemas.openxmlformats.org/officeDocument/2006/relationships/slideLayout" Target="../slideLayouts/slideLayout9.xml"/><Relationship Id="rId2" Type="http://schemas.openxmlformats.org/officeDocument/2006/relationships/notesSlide" Target="../notesSlides/notesSlide14.xml"/></Relationships>
</file>

<file path=ppt/slides/_rels/slide19.xml.rels><?xml version="1.0" encoding="UTF-8" standalone="yes"?>
<Relationships xmlns="http://schemas.openxmlformats.org/package/2006/relationships"><Relationship Id="rId3" Type="http://schemas.openxmlformats.org/officeDocument/2006/relationships/image" Target="../media/image129.png"/><Relationship Id="rId4" Type="http://schemas.openxmlformats.org/officeDocument/2006/relationships/image" Target="../media/image130.png"/><Relationship Id="rId5" Type="http://schemas.openxmlformats.org/officeDocument/2006/relationships/image" Target="../media/image131.png"/><Relationship Id="rId1" Type="http://schemas.openxmlformats.org/officeDocument/2006/relationships/slideLayout" Target="../slideLayouts/slideLayout18.xml"/><Relationship Id="rId2"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132.png"/><Relationship Id="rId4" Type="http://schemas.openxmlformats.org/officeDocument/2006/relationships/image" Target="../media/image133.png"/><Relationship Id="rId1" Type="http://schemas.openxmlformats.org/officeDocument/2006/relationships/slideLayout" Target="../slideLayouts/slideLayout17.xml"/><Relationship Id="rId2" Type="http://schemas.openxmlformats.org/officeDocument/2006/relationships/notesSlide" Target="../notesSlides/notesSlide16.xml"/></Relationships>
</file>

<file path=ppt/slides/_rels/slide21.xml.rels><?xml version="1.0" encoding="UTF-8" standalone="yes"?>
<Relationships xmlns="http://schemas.openxmlformats.org/package/2006/relationships"><Relationship Id="rId3" Type="http://schemas.openxmlformats.org/officeDocument/2006/relationships/image" Target="../media/image104.png"/><Relationship Id="rId4" Type="http://schemas.openxmlformats.org/officeDocument/2006/relationships/image" Target="../media/image134.png"/><Relationship Id="rId1" Type="http://schemas.openxmlformats.org/officeDocument/2006/relationships/slideLayout" Target="../slideLayouts/slideLayout18.xml"/><Relationship Id="rId2" Type="http://schemas.openxmlformats.org/officeDocument/2006/relationships/notesSlide" Target="../notesSlides/notesSlide1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8.xml"/><Relationship Id="rId3" Type="http://schemas.openxmlformats.org/officeDocument/2006/relationships/image" Target="../media/image135.png"/></Relationships>
</file>

<file path=ppt/slides/_rels/slide23.xml.rels><?xml version="1.0" encoding="UTF-8" standalone="yes"?>
<Relationships xmlns="http://schemas.openxmlformats.org/package/2006/relationships"><Relationship Id="rId11" Type="http://schemas.openxmlformats.org/officeDocument/2006/relationships/image" Target="../media/image144.png"/><Relationship Id="rId12" Type="http://schemas.openxmlformats.org/officeDocument/2006/relationships/image" Target="../media/image145.png"/><Relationship Id="rId13" Type="http://schemas.openxmlformats.org/officeDocument/2006/relationships/image" Target="../media/image146.png"/><Relationship Id="rId14" Type="http://schemas.openxmlformats.org/officeDocument/2006/relationships/image" Target="../media/image147.png"/><Relationship Id="rId15" Type="http://schemas.openxmlformats.org/officeDocument/2006/relationships/image" Target="../media/image100.png"/><Relationship Id="rId16" Type="http://schemas.openxmlformats.org/officeDocument/2006/relationships/image" Target="../media/image101.png"/><Relationship Id="rId17" Type="http://schemas.openxmlformats.org/officeDocument/2006/relationships/image" Target="../media/image102.jpeg"/><Relationship Id="rId18" Type="http://schemas.openxmlformats.org/officeDocument/2006/relationships/image" Target="../media/image103.jpeg"/><Relationship Id="rId19" Type="http://schemas.openxmlformats.org/officeDocument/2006/relationships/image" Target="../media/image104.png"/><Relationship Id="rId1" Type="http://schemas.openxmlformats.org/officeDocument/2006/relationships/slideLayout" Target="../slideLayouts/slideLayout8.xml"/><Relationship Id="rId2" Type="http://schemas.openxmlformats.org/officeDocument/2006/relationships/notesSlide" Target="../notesSlides/notesSlide19.xml"/><Relationship Id="rId3" Type="http://schemas.openxmlformats.org/officeDocument/2006/relationships/image" Target="../media/image136.jpeg"/><Relationship Id="rId4" Type="http://schemas.openxmlformats.org/officeDocument/2006/relationships/image" Target="../media/image137.png"/><Relationship Id="rId5" Type="http://schemas.openxmlformats.org/officeDocument/2006/relationships/image" Target="../media/image138.jpeg"/><Relationship Id="rId6" Type="http://schemas.openxmlformats.org/officeDocument/2006/relationships/image" Target="../media/image139.jpeg"/><Relationship Id="rId7" Type="http://schemas.openxmlformats.org/officeDocument/2006/relationships/image" Target="../media/image140.png"/><Relationship Id="rId8" Type="http://schemas.openxmlformats.org/officeDocument/2006/relationships/image" Target="../media/image141.png"/><Relationship Id="rId9" Type="http://schemas.openxmlformats.org/officeDocument/2006/relationships/image" Target="../media/image142.png"/><Relationship Id="rId10" Type="http://schemas.openxmlformats.org/officeDocument/2006/relationships/image" Target="../media/image143.png"/></Relationships>
</file>

<file path=ppt/slides/_rels/slide24.xml.rels><?xml version="1.0" encoding="UTF-8" standalone="yes"?>
<Relationships xmlns="http://schemas.openxmlformats.org/package/2006/relationships"><Relationship Id="rId11" Type="http://schemas.openxmlformats.org/officeDocument/2006/relationships/image" Target="../media/image100.png"/><Relationship Id="rId12" Type="http://schemas.openxmlformats.org/officeDocument/2006/relationships/image" Target="../media/image101.png"/><Relationship Id="rId13" Type="http://schemas.openxmlformats.org/officeDocument/2006/relationships/image" Target="../media/image102.jpeg"/><Relationship Id="rId14" Type="http://schemas.openxmlformats.org/officeDocument/2006/relationships/image" Target="../media/image103.jpeg"/><Relationship Id="rId15" Type="http://schemas.openxmlformats.org/officeDocument/2006/relationships/image" Target="../media/image104.png"/><Relationship Id="rId1" Type="http://schemas.openxmlformats.org/officeDocument/2006/relationships/slideLayout" Target="../slideLayouts/slideLayout6.xml"/><Relationship Id="rId2" Type="http://schemas.openxmlformats.org/officeDocument/2006/relationships/notesSlide" Target="../notesSlides/notesSlide20.xml"/><Relationship Id="rId3" Type="http://schemas.openxmlformats.org/officeDocument/2006/relationships/image" Target="../media/image148.png"/><Relationship Id="rId4" Type="http://schemas.openxmlformats.org/officeDocument/2006/relationships/image" Target="../media/image149.png"/><Relationship Id="rId5" Type="http://schemas.openxmlformats.org/officeDocument/2006/relationships/image" Target="../media/image150.png"/><Relationship Id="rId6" Type="http://schemas.openxmlformats.org/officeDocument/2006/relationships/image" Target="../media/image151.png"/><Relationship Id="rId7" Type="http://schemas.openxmlformats.org/officeDocument/2006/relationships/image" Target="../media/image152.png"/><Relationship Id="rId8" Type="http://schemas.openxmlformats.org/officeDocument/2006/relationships/image" Target="../media/image153.png"/><Relationship Id="rId9" Type="http://schemas.openxmlformats.org/officeDocument/2006/relationships/image" Target="../media/image154.png"/><Relationship Id="rId10" Type="http://schemas.openxmlformats.org/officeDocument/2006/relationships/image" Target="../media/image155.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image" Target="../media/image9.png"/><Relationship Id="rId7" Type="http://schemas.openxmlformats.org/officeDocument/2006/relationships/image" Target="../media/image10.png"/><Relationship Id="rId8" Type="http://schemas.openxmlformats.org/officeDocument/2006/relationships/image" Target="../media/image11.png"/><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14.jpeg"/><Relationship Id="rId6" Type="http://schemas.openxmlformats.org/officeDocument/2006/relationships/image" Target="../media/image15.jpeg"/><Relationship Id="rId1" Type="http://schemas.openxmlformats.org/officeDocument/2006/relationships/slideLayout" Target="../slideLayouts/slideLayout18.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xml"/><Relationship Id="rId3" Type="http://schemas.openxmlformats.org/officeDocument/2006/relationships/image" Target="../media/image1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6.xml"/><Relationship Id="rId3" Type="http://schemas.openxmlformats.org/officeDocument/2006/relationships/image" Target="../media/image1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18.emf"/><Relationship Id="rId3" Type="http://schemas.openxmlformats.org/officeDocument/2006/relationships/image" Target="../media/image19.png"/></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5" Type="http://schemas.openxmlformats.org/officeDocument/2006/relationships/image" Target="../media/image23.png"/><Relationship Id="rId6" Type="http://schemas.openxmlformats.org/officeDocument/2006/relationships/image" Target="../media/image24.png"/><Relationship Id="rId7" Type="http://schemas.openxmlformats.org/officeDocument/2006/relationships/image" Target="../media/image25.png"/><Relationship Id="rId8" Type="http://schemas.openxmlformats.org/officeDocument/2006/relationships/image" Target="../media/image19.png"/><Relationship Id="rId1" Type="http://schemas.openxmlformats.org/officeDocument/2006/relationships/slideLayout" Target="../slideLayouts/slideLayout18.xml"/><Relationship Id="rId2"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26.jpg"/><Relationship Id="rId4" Type="http://schemas.openxmlformats.org/officeDocument/2006/relationships/image" Target="../media/image5.png"/><Relationship Id="rId5" Type="http://schemas.microsoft.com/office/2007/relationships/hdphoto" Target="../media/hdphoto1.wdp"/><Relationship Id="rId1" Type="http://schemas.openxmlformats.org/officeDocument/2006/relationships/slideLayout" Target="../slideLayouts/slideLayout18.xml"/><Relationship Id="rId2"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p:cNvPicPr>
          <p:nvPr/>
        </p:nvPicPr>
        <p:blipFill rotWithShape="1">
          <a:blip r:embed="rId3">
            <a:extLst>
              <a:ext uri="{28A0092B-C50C-407E-A947-70E740481C1C}">
                <a14:useLocalDpi xmlns:a14="http://schemas.microsoft.com/office/drawing/2010/main" val="0"/>
              </a:ext>
            </a:extLst>
          </a:blip>
          <a:srcRect t="5795" b="5795"/>
          <a:stretch/>
        </p:blipFill>
        <p:spPr>
          <a:xfrm>
            <a:off x="-13167" y="0"/>
            <a:ext cx="9157167" cy="5143500"/>
          </a:xfrm>
          <a:prstGeom prst="rect">
            <a:avLst/>
          </a:prstGeom>
        </p:spPr>
      </p:pic>
      <p:sp>
        <p:nvSpPr>
          <p:cNvPr id="14" name="Shape 251"/>
          <p:cNvSpPr/>
          <p:nvPr/>
        </p:nvSpPr>
        <p:spPr>
          <a:xfrm>
            <a:off x="0" y="0"/>
            <a:ext cx="9144000" cy="5143500"/>
          </a:xfrm>
          <a:prstGeom prst="rect">
            <a:avLst/>
          </a:prstGeom>
          <a:solidFill>
            <a:srgbClr val="182730">
              <a:alpha val="77000"/>
            </a:srgbClr>
          </a:solidFill>
          <a:ln>
            <a:noFill/>
          </a:ln>
        </p:spPr>
        <p:txBody>
          <a:bodyPr lIns="91425" tIns="45700" rIns="91425" bIns="45700" anchor="ctr" anchorCtr="0">
            <a:noAutofit/>
          </a:bodyPr>
          <a:lstStyle/>
          <a:p>
            <a:pPr algn="ctr"/>
            <a:endParaRPr>
              <a:solidFill>
                <a:srgbClr val="FFFFFF"/>
              </a:solidFill>
              <a:latin typeface="Arial"/>
              <a:ea typeface="Arial"/>
              <a:cs typeface="Arial"/>
              <a:sym typeface="Arial"/>
            </a:endParaRPr>
          </a:p>
        </p:txBody>
      </p:sp>
      <p:pic>
        <p:nvPicPr>
          <p:cNvPr id="8" name="Picture 7" descr="pivotal_whit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3110" y="978442"/>
            <a:ext cx="1368554" cy="336279"/>
          </a:xfrm>
          <a:prstGeom prst="rect">
            <a:avLst/>
          </a:prstGeom>
        </p:spPr>
      </p:pic>
      <p:pic>
        <p:nvPicPr>
          <p:cNvPr id="7" name="Picture 6" descr="pivotal_teal.png"/>
          <p:cNvPicPr>
            <a:picLocks noChangeAspect="1"/>
          </p:cNvPicPr>
          <p:nvPr/>
        </p:nvPicPr>
        <p:blipFill>
          <a:blip r:embed="rId5">
            <a:lum bright="70000" contrast="-70000"/>
            <a:extLst>
              <a:ext uri="{BEBA8EAE-BF5A-486C-A8C5-ECC9F3942E4B}">
                <a14:imgProps xmlns:a14="http://schemas.microsoft.com/office/drawing/2010/main">
                  <a14:imgLayer r:embed="rId6">
                    <a14:imgEffect>
                      <a14:colorTemperature colorTemp="11500"/>
                    </a14:imgEffect>
                    <a14:imgEffect>
                      <a14:saturation sat="0"/>
                    </a14:imgEffect>
                  </a14:imgLayer>
                </a14:imgProps>
              </a:ext>
              <a:ext uri="{28A0092B-C50C-407E-A947-70E740481C1C}">
                <a14:useLocalDpi xmlns:a14="http://schemas.microsoft.com/office/drawing/2010/main" val="0"/>
              </a:ext>
            </a:extLst>
          </a:blip>
          <a:stretch>
            <a:fillRect/>
          </a:stretch>
        </p:blipFill>
        <p:spPr>
          <a:xfrm>
            <a:off x="8272780" y="4855076"/>
            <a:ext cx="731520" cy="171298"/>
          </a:xfrm>
          <a:prstGeom prst="rect">
            <a:avLst/>
          </a:prstGeom>
        </p:spPr>
      </p:pic>
      <p:sp>
        <p:nvSpPr>
          <p:cNvPr id="10" name="TextBox 9"/>
          <p:cNvSpPr txBox="1"/>
          <p:nvPr/>
        </p:nvSpPr>
        <p:spPr>
          <a:xfrm>
            <a:off x="623455" y="1609787"/>
            <a:ext cx="7897090" cy="1877437"/>
          </a:xfrm>
          <a:prstGeom prst="rect">
            <a:avLst/>
          </a:prstGeom>
          <a:noFill/>
          <a:effectLst>
            <a:outerShdw blurRad="63500" sx="102000" sy="102000" algn="ctr" rotWithShape="0">
              <a:prstClr val="black">
                <a:alpha val="40000"/>
              </a:prstClr>
            </a:outerShdw>
          </a:effectLst>
        </p:spPr>
        <p:txBody>
          <a:bodyPr wrap="square" rtlCol="0">
            <a:spAutoFit/>
          </a:bodyPr>
          <a:lstStyle/>
          <a:p>
            <a:pPr>
              <a:spcAft>
                <a:spcPts val="1200"/>
              </a:spcAft>
            </a:pPr>
            <a:r>
              <a:rPr lang="en-US" sz="4200" b="1" spc="-100" dirty="0" smtClean="0">
                <a:solidFill>
                  <a:srgbClr val="00AE9E"/>
                </a:solidFill>
                <a:effectLst>
                  <a:outerShdw blurRad="50800" dist="38100" dir="5400000" algn="t" rotWithShape="0">
                    <a:prstClr val="black">
                      <a:alpha val="40000"/>
                    </a:prstClr>
                  </a:outerShdw>
                </a:effectLst>
                <a:cs typeface="Arial"/>
              </a:rPr>
              <a:t>Cloud Native Platforms &amp; Pivotal Cloud Foundry </a:t>
            </a:r>
          </a:p>
          <a:p>
            <a:pPr>
              <a:lnSpc>
                <a:spcPct val="90000"/>
              </a:lnSpc>
              <a:spcAft>
                <a:spcPts val="1200"/>
              </a:spcAft>
            </a:pPr>
            <a:r>
              <a:rPr lang="en-US" sz="2400" b="1" spc="-100" dirty="0" smtClean="0">
                <a:solidFill>
                  <a:schemeClr val="bg1"/>
                </a:solidFill>
                <a:effectLst>
                  <a:outerShdw blurRad="50800" dist="38100" dir="5400000" algn="t" rotWithShape="0">
                    <a:prstClr val="black">
                      <a:alpha val="40000"/>
                    </a:prstClr>
                  </a:outerShdw>
                </a:effectLst>
                <a:cs typeface="Arial"/>
              </a:rPr>
              <a:t>Workshop Introduction</a:t>
            </a:r>
            <a:endParaRPr lang="en-US" sz="2400" b="1" spc="-100" dirty="0">
              <a:solidFill>
                <a:schemeClr val="bg1"/>
              </a:solidFill>
              <a:effectLst>
                <a:outerShdw blurRad="50800" dist="38100" dir="5400000" algn="t" rotWithShape="0">
                  <a:prstClr val="black">
                    <a:alpha val="40000"/>
                  </a:prstClr>
                </a:outerShdw>
              </a:effectLst>
              <a:cs typeface="Arial"/>
            </a:endParaRPr>
          </a:p>
        </p:txBody>
      </p:sp>
      <p:sp>
        <p:nvSpPr>
          <p:cNvPr id="11" name="TextBox 10"/>
          <p:cNvSpPr txBox="1"/>
          <p:nvPr/>
        </p:nvSpPr>
        <p:spPr>
          <a:xfrm>
            <a:off x="623455" y="4162894"/>
            <a:ext cx="7897090" cy="623248"/>
          </a:xfrm>
          <a:prstGeom prst="rect">
            <a:avLst/>
          </a:prstGeom>
          <a:noFill/>
        </p:spPr>
        <p:txBody>
          <a:bodyPr wrap="square" rtlCol="0">
            <a:spAutoFit/>
          </a:bodyPr>
          <a:lstStyle/>
          <a:p>
            <a:pPr>
              <a:spcAft>
                <a:spcPts val="300"/>
              </a:spcAft>
            </a:pPr>
            <a:r>
              <a:rPr lang="en-US" sz="1600" dirty="0" smtClean="0">
                <a:solidFill>
                  <a:srgbClr val="FFFFFF"/>
                </a:solidFill>
                <a:cs typeface="Arial"/>
              </a:rPr>
              <a:t>Ben Bertka</a:t>
            </a:r>
            <a:r>
              <a:rPr lang="en-US" sz="1600" dirty="0">
                <a:solidFill>
                  <a:srgbClr val="FFFFFF"/>
                </a:solidFill>
                <a:cs typeface="Arial"/>
              </a:rPr>
              <a:t> </a:t>
            </a:r>
            <a:r>
              <a:rPr lang="en-US" sz="1600" dirty="0" smtClean="0">
                <a:solidFill>
                  <a:srgbClr val="FFFFFF"/>
                </a:solidFill>
                <a:cs typeface="Arial"/>
              </a:rPr>
              <a:t>/ Platform Architect</a:t>
            </a:r>
            <a:endParaRPr lang="en-US" sz="1600" dirty="0">
              <a:solidFill>
                <a:srgbClr val="FFFFFF"/>
              </a:solidFill>
              <a:cs typeface="Arial"/>
            </a:endParaRPr>
          </a:p>
          <a:p>
            <a:pPr>
              <a:spcAft>
                <a:spcPts val="300"/>
              </a:spcAft>
            </a:pPr>
            <a:r>
              <a:rPr lang="en-US" sz="1600" dirty="0" err="1" smtClean="0">
                <a:solidFill>
                  <a:srgbClr val="FFFFFF"/>
                </a:solidFill>
                <a:cs typeface="Arial"/>
              </a:rPr>
              <a:t>bbertka@pivotal.io</a:t>
            </a:r>
            <a:endParaRPr lang="en-US" sz="1600" dirty="0">
              <a:solidFill>
                <a:srgbClr val="FFFFFF"/>
              </a:solidFill>
              <a:cs typeface="Arial"/>
            </a:endParaRPr>
          </a:p>
        </p:txBody>
      </p:sp>
    </p:spTree>
    <p:extLst>
      <p:ext uri="{BB962C8B-B14F-4D97-AF65-F5344CB8AC3E}">
        <p14:creationId xmlns:p14="http://schemas.microsoft.com/office/powerpoint/2010/main" val="2370575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ight Triangle 4"/>
          <p:cNvSpPr/>
          <p:nvPr/>
        </p:nvSpPr>
        <p:spPr>
          <a:xfrm flipH="1">
            <a:off x="145450" y="1521758"/>
            <a:ext cx="8239068" cy="2794095"/>
          </a:xfrm>
          <a:prstGeom prst="rtTriangle">
            <a:avLst/>
          </a:prstGeom>
          <a:solidFill>
            <a:schemeClr val="tx1">
              <a:alpha val="1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p:cNvGrpSpPr>
            <a:grpSpLocks noChangeAspect="1"/>
          </p:cNvGrpSpPr>
          <p:nvPr/>
        </p:nvGrpSpPr>
        <p:grpSpPr>
          <a:xfrm>
            <a:off x="458749" y="1341401"/>
            <a:ext cx="2363168" cy="2806605"/>
            <a:chOff x="678262" y="2856832"/>
            <a:chExt cx="2250635" cy="3563942"/>
          </a:xfrm>
        </p:grpSpPr>
        <p:sp>
          <p:nvSpPr>
            <p:cNvPr id="7" name="Rounded Rectangle 6"/>
            <p:cNvSpPr/>
            <p:nvPr/>
          </p:nvSpPr>
          <p:spPr>
            <a:xfrm>
              <a:off x="688216" y="2856832"/>
              <a:ext cx="2240681" cy="3563942"/>
            </a:xfrm>
            <a:prstGeom prst="roundRect">
              <a:avLst/>
            </a:prstGeom>
            <a:no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smtClean="0">
                  <a:ln>
                    <a:noFill/>
                  </a:ln>
                  <a:solidFill>
                    <a:srgbClr val="AFFAFA">
                      <a:lumMod val="10000"/>
                    </a:srgbClr>
                  </a:solidFill>
                  <a:effectLst/>
                  <a:uLnTx/>
                  <a:uFillTx/>
                  <a:ea typeface="Calibri"/>
                  <a:cs typeface="Calibri"/>
                </a:rPr>
                <a:t>   </a:t>
              </a:r>
              <a:r>
                <a:rPr kumimoji="0" lang="en-US" sz="1600" b="1" i="0" u="none" strike="noStrike" kern="1200" cap="none" spc="0" normalizeH="0" baseline="0" noProof="0" dirty="0" smtClean="0">
                  <a:ln>
                    <a:noFill/>
                  </a:ln>
                  <a:solidFill>
                    <a:srgbClr val="AFFAFA">
                      <a:lumMod val="10000"/>
                    </a:srgbClr>
                  </a:solidFill>
                  <a:effectLst/>
                  <a:uLnTx/>
                  <a:uFillTx/>
                  <a:ea typeface="Calibri"/>
                  <a:cs typeface="Calibri"/>
                </a:rPr>
                <a:t>Traditional IT</a:t>
              </a:r>
            </a:p>
          </p:txBody>
        </p:sp>
        <p:grpSp>
          <p:nvGrpSpPr>
            <p:cNvPr id="8" name="Group 7"/>
            <p:cNvGrpSpPr/>
            <p:nvPr/>
          </p:nvGrpSpPr>
          <p:grpSpPr>
            <a:xfrm>
              <a:off x="1186926" y="3515609"/>
              <a:ext cx="1451282" cy="2873828"/>
              <a:chOff x="637640" y="3495636"/>
              <a:chExt cx="1371600" cy="2873828"/>
            </a:xfrm>
          </p:grpSpPr>
          <p:sp>
            <p:nvSpPr>
              <p:cNvPr id="11" name="Rounded Rectangle 10"/>
              <p:cNvSpPr/>
              <p:nvPr/>
            </p:nvSpPr>
            <p:spPr>
              <a:xfrm>
                <a:off x="637640" y="5781636"/>
                <a:ext cx="1371600" cy="261257"/>
              </a:xfrm>
              <a:prstGeom prst="roundRect">
                <a:avLst/>
              </a:prstGeom>
              <a:solidFill>
                <a:schemeClr val="tx1"/>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Storage</a:t>
                </a:r>
              </a:p>
            </p:txBody>
          </p:sp>
          <p:sp>
            <p:nvSpPr>
              <p:cNvPr id="12" name="Rounded Rectangle 11"/>
              <p:cNvSpPr/>
              <p:nvPr/>
            </p:nvSpPr>
            <p:spPr>
              <a:xfrm>
                <a:off x="637640" y="5455064"/>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Servers</a:t>
                </a:r>
              </a:p>
            </p:txBody>
          </p:sp>
          <p:sp>
            <p:nvSpPr>
              <p:cNvPr id="13" name="Rounded Rectangle 12"/>
              <p:cNvSpPr/>
              <p:nvPr/>
            </p:nvSpPr>
            <p:spPr>
              <a:xfrm>
                <a:off x="637640" y="6108207"/>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Networking</a:t>
                </a:r>
              </a:p>
            </p:txBody>
          </p:sp>
          <p:sp>
            <p:nvSpPr>
              <p:cNvPr id="14" name="Rounded Rectangle 13"/>
              <p:cNvSpPr/>
              <p:nvPr/>
            </p:nvSpPr>
            <p:spPr>
              <a:xfrm>
                <a:off x="637640" y="4801921"/>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O/S</a:t>
                </a:r>
              </a:p>
            </p:txBody>
          </p:sp>
          <p:sp>
            <p:nvSpPr>
              <p:cNvPr id="15" name="Rounded Rectangle 14"/>
              <p:cNvSpPr/>
              <p:nvPr/>
            </p:nvSpPr>
            <p:spPr>
              <a:xfrm>
                <a:off x="637640" y="4475350"/>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Middleware</a:t>
                </a:r>
              </a:p>
            </p:txBody>
          </p:sp>
          <p:sp>
            <p:nvSpPr>
              <p:cNvPr id="16" name="Rounded Rectangle 15"/>
              <p:cNvSpPr/>
              <p:nvPr/>
            </p:nvSpPr>
            <p:spPr>
              <a:xfrm>
                <a:off x="637640" y="5128493"/>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Virtualization</a:t>
                </a:r>
              </a:p>
            </p:txBody>
          </p:sp>
          <p:sp>
            <p:nvSpPr>
              <p:cNvPr id="17" name="Rounded Rectangle 16"/>
              <p:cNvSpPr/>
              <p:nvPr/>
            </p:nvSpPr>
            <p:spPr>
              <a:xfrm>
                <a:off x="637640" y="3822207"/>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Data</a:t>
                </a:r>
              </a:p>
            </p:txBody>
          </p:sp>
          <p:sp>
            <p:nvSpPr>
              <p:cNvPr id="18" name="Rounded Rectangle 17"/>
              <p:cNvSpPr/>
              <p:nvPr/>
            </p:nvSpPr>
            <p:spPr>
              <a:xfrm>
                <a:off x="637640" y="3495636"/>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schemeClr val="bg1"/>
                    </a:solidFill>
                    <a:uLnTx/>
                    <a:uFillTx/>
                    <a:latin typeface="+mj-lt"/>
                    <a:ea typeface="Calibri"/>
                    <a:cs typeface="Calibri"/>
                  </a:rPr>
                  <a:t>Applications</a:t>
                </a:r>
              </a:p>
            </p:txBody>
          </p:sp>
          <p:sp>
            <p:nvSpPr>
              <p:cNvPr id="19" name="Rounded Rectangle 18"/>
              <p:cNvSpPr/>
              <p:nvPr/>
            </p:nvSpPr>
            <p:spPr>
              <a:xfrm>
                <a:off x="637640" y="4148779"/>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Runtime</a:t>
                </a:r>
              </a:p>
            </p:txBody>
          </p:sp>
        </p:grpSp>
        <p:sp>
          <p:nvSpPr>
            <p:cNvPr id="9" name="Left Brace 8"/>
            <p:cNvSpPr/>
            <p:nvPr/>
          </p:nvSpPr>
          <p:spPr>
            <a:xfrm>
              <a:off x="988436" y="3456019"/>
              <a:ext cx="198489" cy="2964754"/>
            </a:xfrm>
            <a:prstGeom prst="leftBrace">
              <a:avLst>
                <a:gd name="adj1" fmla="val 0"/>
                <a:gd name="adj2" fmla="val 50000"/>
              </a:avLst>
            </a:prstGeom>
            <a:noFill/>
            <a:ln w="19050" cap="flat" cmpd="sng" algn="ctr">
              <a:solidFill>
                <a:schemeClr val="tx1"/>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Calibri"/>
                <a:cs typeface="Calibri"/>
              </a:endParaRPr>
            </a:p>
          </p:txBody>
        </p:sp>
        <p:sp>
          <p:nvSpPr>
            <p:cNvPr id="10" name="TextBox 52"/>
            <p:cNvSpPr txBox="1"/>
            <p:nvPr/>
          </p:nvSpPr>
          <p:spPr>
            <a:xfrm>
              <a:off x="678262" y="4238185"/>
              <a:ext cx="381057" cy="1389186"/>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smtClean="0">
                  <a:ln>
                    <a:noFill/>
                  </a:ln>
                  <a:effectLst/>
                  <a:uLnTx/>
                  <a:uFillTx/>
                  <a:latin typeface="+mj-lt"/>
                  <a:ea typeface="Calibri"/>
                  <a:cs typeface="Calibri"/>
                </a:rPr>
                <a:t>You Manage</a:t>
              </a:r>
              <a:endParaRPr kumimoji="0" lang="en-US" sz="1400" b="0" i="0" u="none" strike="noStrike" kern="1200" cap="none" spc="0" normalizeH="0" baseline="0" noProof="0" dirty="0">
                <a:ln>
                  <a:noFill/>
                </a:ln>
                <a:effectLst/>
                <a:uLnTx/>
                <a:uFillTx/>
                <a:latin typeface="+mj-lt"/>
                <a:ea typeface="Calibri"/>
                <a:cs typeface="Calibri"/>
              </a:endParaRPr>
            </a:p>
          </p:txBody>
        </p:sp>
      </p:grpSp>
      <p:grpSp>
        <p:nvGrpSpPr>
          <p:cNvPr id="20" name="Group 19"/>
          <p:cNvGrpSpPr/>
          <p:nvPr/>
        </p:nvGrpSpPr>
        <p:grpSpPr>
          <a:xfrm>
            <a:off x="2918932" y="1341406"/>
            <a:ext cx="2569995" cy="2830313"/>
            <a:chOff x="2154405" y="2277660"/>
            <a:chExt cx="2569995" cy="3773747"/>
          </a:xfrm>
        </p:grpSpPr>
        <p:sp>
          <p:nvSpPr>
            <p:cNvPr id="21" name="Rounded Rectangle 20"/>
            <p:cNvSpPr/>
            <p:nvPr/>
          </p:nvSpPr>
          <p:spPr>
            <a:xfrm>
              <a:off x="2663719" y="4345509"/>
              <a:ext cx="1523846" cy="274320"/>
            </a:xfrm>
            <a:prstGeom prst="roundRect">
              <a:avLst/>
            </a:prstGeom>
            <a:solidFill>
              <a:srgbClr val="00685D"/>
            </a:solidFill>
            <a:ln w="9525" cap="flat" cmpd="sng" algn="ctr">
              <a:solidFill>
                <a:schemeClr val="tx1"/>
              </a:solidFill>
              <a:prstDash val="solid"/>
            </a:ln>
            <a:effectLst>
              <a:outerShdw blurRad="40000" dist="23000" dir="5400000" rotWithShape="0">
                <a:srgbClr val="000000">
                  <a:alpha val="35000"/>
                </a:srgbClr>
              </a:outerShdw>
            </a:effectLst>
          </p:spPr>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latin typeface="+mj-lt"/>
                  <a:ea typeface="Calibri"/>
                  <a:cs typeface="Calibri"/>
                </a:rPr>
                <a:t>O/S</a:t>
              </a:r>
            </a:p>
          </p:txBody>
        </p:sp>
        <p:grpSp>
          <p:nvGrpSpPr>
            <p:cNvPr id="22" name="Group 21"/>
            <p:cNvGrpSpPr>
              <a:grpSpLocks noChangeAspect="1"/>
            </p:cNvGrpSpPr>
            <p:nvPr/>
          </p:nvGrpSpPr>
          <p:grpSpPr>
            <a:xfrm>
              <a:off x="2154405" y="2277660"/>
              <a:ext cx="2354552" cy="3742140"/>
              <a:chOff x="686468" y="2856832"/>
              <a:chExt cx="2242429" cy="3563942"/>
            </a:xfrm>
          </p:grpSpPr>
          <p:sp>
            <p:nvSpPr>
              <p:cNvPr id="25" name="Rounded Rectangle 24"/>
              <p:cNvSpPr/>
              <p:nvPr/>
            </p:nvSpPr>
            <p:spPr>
              <a:xfrm>
                <a:off x="688216" y="2856832"/>
                <a:ext cx="2240681" cy="3563942"/>
              </a:xfrm>
              <a:prstGeom prst="roundRect">
                <a:avLst/>
              </a:prstGeom>
              <a:no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smtClean="0">
                    <a:ln>
                      <a:noFill/>
                    </a:ln>
                    <a:solidFill>
                      <a:srgbClr val="AFFAFA">
                        <a:lumMod val="10000"/>
                      </a:srgbClr>
                    </a:solidFill>
                    <a:effectLst/>
                    <a:uLnTx/>
                    <a:uFillTx/>
                    <a:ea typeface="Calibri"/>
                    <a:cs typeface="Calibri"/>
                  </a:rPr>
                  <a:t>   </a:t>
                </a:r>
                <a:r>
                  <a:rPr kumimoji="0" lang="en-US" sz="1600" b="1" i="0" u="none" strike="noStrike" kern="1200" cap="none" spc="0" normalizeH="0" baseline="0" noProof="0" dirty="0" smtClean="0">
                    <a:ln>
                      <a:noFill/>
                    </a:ln>
                    <a:solidFill>
                      <a:srgbClr val="AFFAFA">
                        <a:lumMod val="10000"/>
                      </a:srgbClr>
                    </a:solidFill>
                    <a:effectLst/>
                    <a:uLnTx/>
                    <a:uFillTx/>
                    <a:ea typeface="Calibri"/>
                    <a:cs typeface="Calibri"/>
                  </a:rPr>
                  <a:t>IaaS</a:t>
                </a:r>
              </a:p>
            </p:txBody>
          </p:sp>
          <p:grpSp>
            <p:nvGrpSpPr>
              <p:cNvPr id="26" name="Group 25"/>
              <p:cNvGrpSpPr/>
              <p:nvPr/>
            </p:nvGrpSpPr>
            <p:grpSpPr>
              <a:xfrm>
                <a:off x="1186926" y="3515609"/>
                <a:ext cx="1451282" cy="2873828"/>
                <a:chOff x="637640" y="3495636"/>
                <a:chExt cx="1371600" cy="2873828"/>
              </a:xfrm>
            </p:grpSpPr>
            <p:sp>
              <p:nvSpPr>
                <p:cNvPr id="29" name="Rounded Rectangle 28"/>
                <p:cNvSpPr/>
                <p:nvPr/>
              </p:nvSpPr>
              <p:spPr>
                <a:xfrm>
                  <a:off x="637640" y="5781636"/>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Storage</a:t>
                  </a:r>
                </a:p>
              </p:txBody>
            </p:sp>
            <p:sp>
              <p:nvSpPr>
                <p:cNvPr id="30" name="Rounded Rectangle 29"/>
                <p:cNvSpPr/>
                <p:nvPr/>
              </p:nvSpPr>
              <p:spPr>
                <a:xfrm>
                  <a:off x="637640" y="5455064"/>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Servers</a:t>
                  </a:r>
                </a:p>
              </p:txBody>
            </p:sp>
            <p:sp>
              <p:nvSpPr>
                <p:cNvPr id="31" name="Rounded Rectangle 30"/>
                <p:cNvSpPr/>
                <p:nvPr/>
              </p:nvSpPr>
              <p:spPr>
                <a:xfrm>
                  <a:off x="637640" y="6108207"/>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Networking</a:t>
                  </a:r>
                </a:p>
              </p:txBody>
            </p:sp>
            <p:sp>
              <p:nvSpPr>
                <p:cNvPr id="32" name="Rounded Rectangle 31"/>
                <p:cNvSpPr/>
                <p:nvPr/>
              </p:nvSpPr>
              <p:spPr>
                <a:xfrm>
                  <a:off x="637640" y="4475350"/>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Middleware</a:t>
                  </a:r>
                </a:p>
              </p:txBody>
            </p:sp>
            <p:sp>
              <p:nvSpPr>
                <p:cNvPr id="33" name="Rounded Rectangle 32"/>
                <p:cNvSpPr/>
                <p:nvPr/>
              </p:nvSpPr>
              <p:spPr>
                <a:xfrm>
                  <a:off x="637640" y="5128493"/>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Virtualization</a:t>
                  </a:r>
                </a:p>
              </p:txBody>
            </p:sp>
            <p:sp>
              <p:nvSpPr>
                <p:cNvPr id="34" name="Rounded Rectangle 33"/>
                <p:cNvSpPr/>
                <p:nvPr/>
              </p:nvSpPr>
              <p:spPr>
                <a:xfrm>
                  <a:off x="637640" y="3822207"/>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Data</a:t>
                  </a:r>
                </a:p>
              </p:txBody>
            </p:sp>
            <p:sp>
              <p:nvSpPr>
                <p:cNvPr id="35" name="Rounded Rectangle 34"/>
                <p:cNvSpPr/>
                <p:nvPr/>
              </p:nvSpPr>
              <p:spPr>
                <a:xfrm>
                  <a:off x="637640" y="3495636"/>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schemeClr val="bg1"/>
                      </a:solidFill>
                      <a:uLnTx/>
                      <a:uFillTx/>
                      <a:latin typeface="+mj-lt"/>
                      <a:ea typeface="Calibri"/>
                      <a:cs typeface="Calibri"/>
                    </a:rPr>
                    <a:t>Applications</a:t>
                  </a:r>
                </a:p>
              </p:txBody>
            </p:sp>
            <p:sp>
              <p:nvSpPr>
                <p:cNvPr id="36" name="Rounded Rectangle 35"/>
                <p:cNvSpPr/>
                <p:nvPr/>
              </p:nvSpPr>
              <p:spPr>
                <a:xfrm>
                  <a:off x="637640" y="4148779"/>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Runtime</a:t>
                  </a:r>
                </a:p>
              </p:txBody>
            </p:sp>
          </p:grpSp>
          <p:sp>
            <p:nvSpPr>
              <p:cNvPr id="27" name="Left Brace 26"/>
              <p:cNvSpPr/>
              <p:nvPr/>
            </p:nvSpPr>
            <p:spPr>
              <a:xfrm>
                <a:off x="988436" y="3456019"/>
                <a:ext cx="168940" cy="1498808"/>
              </a:xfrm>
              <a:prstGeom prst="leftBrace">
                <a:avLst>
                  <a:gd name="adj1" fmla="val 0"/>
                  <a:gd name="adj2" fmla="val 50000"/>
                </a:avLst>
              </a:prstGeom>
              <a:noFill/>
              <a:ln w="19050" cap="flat" cmpd="sng" algn="ctr">
                <a:solidFill>
                  <a:schemeClr val="tx1"/>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Calibri"/>
                  <a:cs typeface="Calibri"/>
                </a:endParaRPr>
              </a:p>
            </p:txBody>
          </p:sp>
          <p:sp>
            <p:nvSpPr>
              <p:cNvPr id="28" name="TextBox 52"/>
              <p:cNvSpPr txBox="1"/>
              <p:nvPr/>
            </p:nvSpPr>
            <p:spPr>
              <a:xfrm>
                <a:off x="686468" y="3499427"/>
                <a:ext cx="381057" cy="1389184"/>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smtClean="0">
                    <a:ln>
                      <a:noFill/>
                    </a:ln>
                    <a:effectLst/>
                    <a:uLnTx/>
                    <a:uFillTx/>
                    <a:latin typeface="+mj-lt"/>
                    <a:ea typeface="Calibri"/>
                    <a:cs typeface="Calibri"/>
                  </a:rPr>
                  <a:t>You Manage</a:t>
                </a:r>
                <a:endParaRPr kumimoji="0" lang="en-US" sz="1400" b="0" i="0" u="none" strike="noStrike" kern="1200" cap="none" spc="0" normalizeH="0" baseline="0" noProof="0" dirty="0">
                  <a:ln>
                    <a:noFill/>
                  </a:ln>
                  <a:effectLst/>
                  <a:uLnTx/>
                  <a:uFillTx/>
                  <a:latin typeface="+mj-lt"/>
                  <a:ea typeface="Calibri"/>
                  <a:cs typeface="Calibri"/>
                </a:endParaRPr>
              </a:p>
            </p:txBody>
          </p:sp>
        </p:grpSp>
        <p:sp>
          <p:nvSpPr>
            <p:cNvPr id="23" name="Left Brace 22"/>
            <p:cNvSpPr/>
            <p:nvPr/>
          </p:nvSpPr>
          <p:spPr>
            <a:xfrm flipH="1">
              <a:off x="4181930" y="4462413"/>
              <a:ext cx="218311" cy="1588994"/>
            </a:xfrm>
            <a:prstGeom prst="leftBrace">
              <a:avLst>
                <a:gd name="adj1" fmla="val 0"/>
                <a:gd name="adj2" fmla="val 50000"/>
              </a:avLst>
            </a:prstGeom>
            <a:noFill/>
            <a:ln w="19050" cap="flat" cmpd="sng" algn="ctr">
              <a:solidFill>
                <a:schemeClr val="tx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ea typeface="Calibri"/>
                <a:cs typeface="Calibri"/>
              </a:endParaRPr>
            </a:p>
          </p:txBody>
        </p:sp>
        <p:sp>
          <p:nvSpPr>
            <p:cNvPr id="24" name="TextBox 56"/>
            <p:cNvSpPr txBox="1"/>
            <p:nvPr/>
          </p:nvSpPr>
          <p:spPr>
            <a:xfrm flipH="1">
              <a:off x="4324290" y="4918315"/>
              <a:ext cx="400110" cy="615549"/>
            </a:xfrm>
            <a:prstGeom prst="rect">
              <a:avLst/>
            </a:prstGeom>
            <a:noFill/>
            <a:ln>
              <a:noFill/>
            </a:ln>
          </p:spPr>
          <p:txBody>
            <a:bodyPr vert="eaVert" wrap="none" rtlCol="0">
              <a:spAutoFit/>
            </a:bodyPr>
            <a:lstStyle>
              <a:defPPr>
                <a:defRPr lang="en-US"/>
              </a:defPPr>
              <a:lvl1pPr marR="0" lvl="0" indent="0" fontAlgn="auto">
                <a:lnSpc>
                  <a:spcPct val="100000"/>
                </a:lnSpc>
                <a:spcBef>
                  <a:spcPts val="0"/>
                </a:spcBef>
                <a:spcAft>
                  <a:spcPts val="0"/>
                </a:spcAft>
                <a:buClrTx/>
                <a:buSzTx/>
                <a:buFontTx/>
                <a:buNone/>
                <a:tabLst/>
                <a:defRPr kumimoji="0" sz="1600" b="0" i="0" u="none" strike="noStrike" cap="none" spc="0" normalizeH="0" baseline="0">
                  <a:ln>
                    <a:noFill/>
                  </a:ln>
                  <a:effectLst/>
                  <a:uLnTx/>
                  <a:uFillTx/>
                  <a:latin typeface="Segoe UI" pitchFamily="34" charset="0"/>
                  <a:ea typeface="Segoe UI" pitchFamily="34" charset="0"/>
                  <a:cs typeface="Segoe UI" pitchFamily="34" charset="0"/>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err="1" smtClean="0">
                  <a:ln>
                    <a:noFill/>
                  </a:ln>
                  <a:uLnTx/>
                  <a:uFillTx/>
                  <a:latin typeface="+mj-lt"/>
                  <a:ea typeface="Calibri"/>
                  <a:cs typeface="Calibri"/>
                </a:rPr>
                <a:t>IaaS</a:t>
              </a:r>
              <a:endParaRPr kumimoji="0" lang="en-US" sz="1400" b="0" i="0" u="none" strike="noStrike" kern="0" cap="none" spc="0" normalizeH="0" baseline="0" noProof="0" dirty="0">
                <a:ln>
                  <a:noFill/>
                </a:ln>
                <a:uLnTx/>
                <a:uFillTx/>
                <a:latin typeface="+mj-lt"/>
                <a:ea typeface="Calibri"/>
                <a:cs typeface="Calibri"/>
              </a:endParaRPr>
            </a:p>
          </p:txBody>
        </p:sp>
      </p:grpSp>
      <p:sp>
        <p:nvSpPr>
          <p:cNvPr id="38" name="Rounded Rectangle 37"/>
          <p:cNvSpPr/>
          <p:nvPr/>
        </p:nvSpPr>
        <p:spPr>
          <a:xfrm>
            <a:off x="6112580" y="2892289"/>
            <a:ext cx="1523846" cy="205740"/>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uLnTx/>
                <a:uFillTx/>
                <a:latin typeface="+mj-lt"/>
                <a:ea typeface="Calibri"/>
                <a:cs typeface="Calibri"/>
              </a:rPr>
              <a:t>O/S</a:t>
            </a:r>
          </a:p>
        </p:txBody>
      </p:sp>
      <p:grpSp>
        <p:nvGrpSpPr>
          <p:cNvPr id="39" name="Group 38"/>
          <p:cNvGrpSpPr>
            <a:grpSpLocks noChangeAspect="1"/>
          </p:cNvGrpSpPr>
          <p:nvPr/>
        </p:nvGrpSpPr>
        <p:grpSpPr>
          <a:xfrm>
            <a:off x="5605101" y="1341402"/>
            <a:ext cx="2352716" cy="2806606"/>
            <a:chOff x="688216" y="2856832"/>
            <a:chExt cx="2240681" cy="3563942"/>
          </a:xfrm>
        </p:grpSpPr>
        <p:sp>
          <p:nvSpPr>
            <p:cNvPr id="42" name="Rounded Rectangle 41"/>
            <p:cNvSpPr/>
            <p:nvPr/>
          </p:nvSpPr>
          <p:spPr>
            <a:xfrm>
              <a:off x="688216" y="2856832"/>
              <a:ext cx="2240681" cy="3563942"/>
            </a:xfrm>
            <a:prstGeom prst="roundRect">
              <a:avLst/>
            </a:prstGeom>
            <a:no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smtClean="0">
                  <a:ln>
                    <a:noFill/>
                  </a:ln>
                  <a:solidFill>
                    <a:srgbClr val="AFFAFA">
                      <a:lumMod val="10000"/>
                    </a:srgbClr>
                  </a:solidFill>
                  <a:effectLst/>
                  <a:uLnTx/>
                  <a:uFillTx/>
                  <a:ea typeface="Calibri"/>
                  <a:cs typeface="Calibri"/>
                </a:rPr>
                <a:t>   </a:t>
              </a:r>
              <a:r>
                <a:rPr kumimoji="0" lang="en-US" sz="1600" b="1" i="0" u="none" strike="noStrike" kern="1200" cap="none" spc="0" normalizeH="0" baseline="0" noProof="0" dirty="0" smtClean="0">
                  <a:ln>
                    <a:noFill/>
                  </a:ln>
                  <a:solidFill>
                    <a:srgbClr val="AFFAFA">
                      <a:lumMod val="10000"/>
                    </a:srgbClr>
                  </a:solidFill>
                  <a:effectLst/>
                  <a:uLnTx/>
                  <a:uFillTx/>
                  <a:ea typeface="Calibri"/>
                  <a:cs typeface="Calibri"/>
                </a:rPr>
                <a:t>PaaS</a:t>
              </a:r>
            </a:p>
          </p:txBody>
        </p:sp>
        <p:grpSp>
          <p:nvGrpSpPr>
            <p:cNvPr id="43" name="Group 42"/>
            <p:cNvGrpSpPr/>
            <p:nvPr/>
          </p:nvGrpSpPr>
          <p:grpSpPr>
            <a:xfrm>
              <a:off x="1186926" y="3515609"/>
              <a:ext cx="1451282" cy="2873828"/>
              <a:chOff x="637640" y="3495636"/>
              <a:chExt cx="1371600" cy="2873828"/>
            </a:xfrm>
          </p:grpSpPr>
          <p:sp>
            <p:nvSpPr>
              <p:cNvPr id="44" name="Rounded Rectangle 43"/>
              <p:cNvSpPr/>
              <p:nvPr/>
            </p:nvSpPr>
            <p:spPr>
              <a:xfrm>
                <a:off x="637640" y="5781636"/>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Storage</a:t>
                </a:r>
              </a:p>
            </p:txBody>
          </p:sp>
          <p:sp>
            <p:nvSpPr>
              <p:cNvPr id="45" name="Rounded Rectangle 44"/>
              <p:cNvSpPr/>
              <p:nvPr/>
            </p:nvSpPr>
            <p:spPr>
              <a:xfrm>
                <a:off x="637640" y="5455064"/>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Servers</a:t>
                </a:r>
              </a:p>
            </p:txBody>
          </p:sp>
          <p:sp>
            <p:nvSpPr>
              <p:cNvPr id="46" name="Rounded Rectangle 45"/>
              <p:cNvSpPr/>
              <p:nvPr/>
            </p:nvSpPr>
            <p:spPr>
              <a:xfrm>
                <a:off x="637640" y="6108207"/>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Networking</a:t>
                </a:r>
              </a:p>
            </p:txBody>
          </p:sp>
          <p:sp>
            <p:nvSpPr>
              <p:cNvPr id="47" name="Rounded Rectangle 46"/>
              <p:cNvSpPr/>
              <p:nvPr/>
            </p:nvSpPr>
            <p:spPr>
              <a:xfrm>
                <a:off x="637640" y="4475350"/>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Middleware</a:t>
                </a:r>
              </a:p>
            </p:txBody>
          </p:sp>
          <p:sp>
            <p:nvSpPr>
              <p:cNvPr id="48" name="Rounded Rectangle 47"/>
              <p:cNvSpPr/>
              <p:nvPr/>
            </p:nvSpPr>
            <p:spPr>
              <a:xfrm>
                <a:off x="637640" y="5128493"/>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Virtualization</a:t>
                </a:r>
              </a:p>
            </p:txBody>
          </p:sp>
          <p:sp>
            <p:nvSpPr>
              <p:cNvPr id="49" name="Rounded Rectangle 48"/>
              <p:cNvSpPr/>
              <p:nvPr/>
            </p:nvSpPr>
            <p:spPr>
              <a:xfrm>
                <a:off x="637640" y="3822207"/>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Data</a:t>
                </a:r>
              </a:p>
            </p:txBody>
          </p:sp>
          <p:sp>
            <p:nvSpPr>
              <p:cNvPr id="50" name="Rounded Rectangle 49"/>
              <p:cNvSpPr/>
              <p:nvPr/>
            </p:nvSpPr>
            <p:spPr>
              <a:xfrm>
                <a:off x="637640" y="3495636"/>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schemeClr val="bg1"/>
                    </a:solidFill>
                    <a:uLnTx/>
                    <a:uFillTx/>
                    <a:latin typeface="+mj-lt"/>
                    <a:ea typeface="Calibri"/>
                    <a:cs typeface="Calibri"/>
                  </a:rPr>
                  <a:t>Applications</a:t>
                </a:r>
              </a:p>
            </p:txBody>
          </p:sp>
          <p:sp>
            <p:nvSpPr>
              <p:cNvPr id="51" name="Rounded Rectangle 50"/>
              <p:cNvSpPr/>
              <p:nvPr/>
            </p:nvSpPr>
            <p:spPr>
              <a:xfrm>
                <a:off x="637640" y="4148779"/>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Runtime</a:t>
                </a:r>
              </a:p>
            </p:txBody>
          </p:sp>
        </p:grpSp>
      </p:grpSp>
      <p:sp>
        <p:nvSpPr>
          <p:cNvPr id="41" name="TextBox 56"/>
          <p:cNvSpPr txBox="1"/>
          <p:nvPr/>
        </p:nvSpPr>
        <p:spPr>
          <a:xfrm rot="16200000" flipH="1">
            <a:off x="7807994" y="2737507"/>
            <a:ext cx="1046440" cy="1118936"/>
          </a:xfrm>
          <a:prstGeom prst="rect">
            <a:avLst/>
          </a:prstGeom>
          <a:noFill/>
          <a:ln>
            <a:noFill/>
          </a:ln>
        </p:spPr>
        <p:txBody>
          <a:bodyPr vert="eaVert" wrap="square" rtlCol="0">
            <a:spAutoFit/>
          </a:bodyPr>
          <a:lstStyle>
            <a:defPPr>
              <a:defRPr lang="en-US"/>
            </a:defPPr>
            <a:lvl1pPr marR="0" lvl="0" indent="0" fontAlgn="auto">
              <a:lnSpc>
                <a:spcPct val="100000"/>
              </a:lnSpc>
              <a:spcBef>
                <a:spcPts val="0"/>
              </a:spcBef>
              <a:spcAft>
                <a:spcPts val="0"/>
              </a:spcAft>
              <a:buClrTx/>
              <a:buSzTx/>
              <a:buFontTx/>
              <a:buNone/>
              <a:tabLst/>
              <a:defRPr kumimoji="0" sz="1600" b="0" i="0" u="none" strike="noStrike" cap="none" spc="0" normalizeH="0" baseline="0">
                <a:ln>
                  <a:noFill/>
                </a:ln>
                <a:effectLst/>
                <a:uLnTx/>
                <a:uFillTx/>
                <a:latin typeface="Segoe UI" pitchFamily="34" charset="0"/>
                <a:ea typeface="Segoe UI" pitchFamily="34" charset="0"/>
                <a:cs typeface="Segoe UI" pitchFamily="34" charset="0"/>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smtClean="0">
                <a:ln>
                  <a:noFill/>
                </a:ln>
                <a:solidFill>
                  <a:srgbClr val="1C7B70"/>
                </a:solidFill>
                <a:uLnTx/>
                <a:uFillTx/>
                <a:latin typeface="+mj-lt"/>
                <a:ea typeface="Calibri"/>
                <a:cs typeface="Calibri"/>
              </a:rPr>
              <a:t>Pivotal CF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smtClean="0">
                <a:ln>
                  <a:noFill/>
                </a:ln>
                <a:solidFill>
                  <a:srgbClr val="1C7B70"/>
                </a:solidFill>
                <a:uLnTx/>
                <a:uFillTx/>
                <a:latin typeface="+mj-lt"/>
                <a:ea typeface="Calibri"/>
                <a:cs typeface="Calibri"/>
              </a:rPr>
              <a:t>+ </a:t>
            </a:r>
          </a:p>
          <a:p>
            <a:pPr marL="0" marR="0" lvl="0" indent="0" algn="ctr" defTabSz="914400" eaLnBrk="1" fontAlgn="auto" latinLnBrk="0" hangingPunct="1">
              <a:lnSpc>
                <a:spcPct val="100000"/>
              </a:lnSpc>
              <a:spcBef>
                <a:spcPts val="0"/>
              </a:spcBef>
              <a:spcAft>
                <a:spcPts val="0"/>
              </a:spcAft>
              <a:buClrTx/>
              <a:buSzTx/>
              <a:buFontTx/>
              <a:buNone/>
              <a:tabLst/>
              <a:defRPr/>
            </a:pPr>
            <a:r>
              <a:rPr lang="en-US" sz="1400" b="1" kern="0" dirty="0" smtClean="0">
                <a:solidFill>
                  <a:srgbClr val="1C7B70"/>
                </a:solidFill>
                <a:latin typeface="+mj-lt"/>
                <a:ea typeface="Calibri"/>
                <a:cs typeface="Calibri"/>
              </a:rPr>
              <a:t>Choice of</a:t>
            </a:r>
            <a:r>
              <a:rPr lang="en-US" sz="1400" b="1" kern="0" noProof="0" dirty="0" smtClean="0">
                <a:solidFill>
                  <a:srgbClr val="1C7B70"/>
                </a:solidFill>
                <a:latin typeface="+mj-lt"/>
                <a:ea typeface="Calibri"/>
                <a:cs typeface="Calibri"/>
              </a:rPr>
              <a:t> </a:t>
            </a:r>
            <a:r>
              <a:rPr lang="en-US" sz="1400" b="1" kern="0" noProof="0" dirty="0" err="1" smtClean="0">
                <a:solidFill>
                  <a:srgbClr val="1C7B70"/>
                </a:solidFill>
                <a:latin typeface="+mj-lt"/>
                <a:ea typeface="Calibri"/>
                <a:cs typeface="Calibri"/>
              </a:rPr>
              <a:t>IaaS</a:t>
            </a:r>
            <a:endParaRPr kumimoji="0" lang="en-US" sz="1400" b="1" i="0" u="none" strike="noStrike" kern="0" cap="none" spc="0" normalizeH="0" baseline="0" noProof="0" dirty="0">
              <a:ln>
                <a:noFill/>
              </a:ln>
              <a:solidFill>
                <a:srgbClr val="1C7B70"/>
              </a:solidFill>
              <a:uLnTx/>
              <a:uFillTx/>
              <a:latin typeface="+mj-lt"/>
              <a:ea typeface="Calibri"/>
              <a:cs typeface="Calibri"/>
            </a:endParaRPr>
          </a:p>
        </p:txBody>
      </p:sp>
      <p:sp>
        <p:nvSpPr>
          <p:cNvPr id="57" name="Left Brace 56"/>
          <p:cNvSpPr/>
          <p:nvPr/>
        </p:nvSpPr>
        <p:spPr>
          <a:xfrm flipH="1">
            <a:off x="7659657" y="2380211"/>
            <a:ext cx="270688" cy="1759989"/>
          </a:xfrm>
          <a:prstGeom prst="leftBrace">
            <a:avLst>
              <a:gd name="adj1" fmla="val 0"/>
              <a:gd name="adj2" fmla="val 50000"/>
            </a:avLst>
          </a:prstGeom>
          <a:noFill/>
          <a:ln w="19050" cap="flat" cmpd="sng" algn="ctr">
            <a:solidFill>
              <a:schemeClr val="tx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ea typeface="Calibri"/>
              <a:cs typeface="Calibri"/>
            </a:endParaRPr>
          </a:p>
        </p:txBody>
      </p:sp>
      <p:sp>
        <p:nvSpPr>
          <p:cNvPr id="63" name="Left Brace 62"/>
          <p:cNvSpPr/>
          <p:nvPr/>
        </p:nvSpPr>
        <p:spPr>
          <a:xfrm>
            <a:off x="5752665" y="1858850"/>
            <a:ext cx="317596" cy="538582"/>
          </a:xfrm>
          <a:prstGeom prst="leftBrace">
            <a:avLst>
              <a:gd name="adj1" fmla="val 0"/>
              <a:gd name="adj2" fmla="val 50000"/>
            </a:avLst>
          </a:prstGeom>
          <a:noFill/>
          <a:ln w="19050" cap="flat" cmpd="sng" algn="ctr">
            <a:solidFill>
              <a:schemeClr val="tx1"/>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Calibri"/>
              <a:cs typeface="Calibri"/>
            </a:endParaRPr>
          </a:p>
        </p:txBody>
      </p:sp>
      <p:sp>
        <p:nvSpPr>
          <p:cNvPr id="64" name="TextBox 52"/>
          <p:cNvSpPr txBox="1"/>
          <p:nvPr/>
        </p:nvSpPr>
        <p:spPr>
          <a:xfrm>
            <a:off x="5255329" y="1685324"/>
            <a:ext cx="615553" cy="807056"/>
          </a:xfrm>
          <a:prstGeom prst="rect">
            <a:avLst/>
          </a:prstGeom>
          <a:noFill/>
        </p:spPr>
        <p:txBody>
          <a:bodyPr vert="vert270"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smtClean="0">
                <a:ln>
                  <a:noFill/>
                </a:ln>
                <a:effectLst/>
                <a:uLnTx/>
                <a:uFillTx/>
                <a:latin typeface="+mj-lt"/>
                <a:ea typeface="Calibri"/>
                <a:cs typeface="Calibri"/>
              </a:rPr>
              <a:t>You Manage</a:t>
            </a:r>
            <a:endParaRPr kumimoji="0" lang="en-US" sz="1400" b="0" i="0" u="none" strike="noStrike" kern="1200" cap="none" spc="0" normalizeH="0" baseline="0" noProof="0" dirty="0">
              <a:ln>
                <a:noFill/>
              </a:ln>
              <a:effectLst/>
              <a:uLnTx/>
              <a:uFillTx/>
              <a:latin typeface="+mj-lt"/>
              <a:ea typeface="Calibri"/>
              <a:cs typeface="Calibri"/>
            </a:endParaRPr>
          </a:p>
        </p:txBody>
      </p:sp>
      <p:grpSp>
        <p:nvGrpSpPr>
          <p:cNvPr id="3" name="Group 2"/>
          <p:cNvGrpSpPr/>
          <p:nvPr/>
        </p:nvGrpSpPr>
        <p:grpSpPr>
          <a:xfrm>
            <a:off x="3442494" y="3147152"/>
            <a:ext cx="1523847" cy="977265"/>
            <a:chOff x="3451566" y="3156223"/>
            <a:chExt cx="1523847" cy="977265"/>
          </a:xfrm>
        </p:grpSpPr>
        <p:sp>
          <p:nvSpPr>
            <p:cNvPr id="55" name="Rounded Rectangle 54"/>
            <p:cNvSpPr/>
            <p:nvPr/>
          </p:nvSpPr>
          <p:spPr>
            <a:xfrm>
              <a:off x="3451566" y="3670573"/>
              <a:ext cx="1523847" cy="205740"/>
            </a:xfrm>
            <a:prstGeom prst="roundRect">
              <a:avLst/>
            </a:prstGeom>
            <a:solidFill>
              <a:schemeClr val="tx1"/>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Storage</a:t>
              </a:r>
            </a:p>
          </p:txBody>
        </p:sp>
        <p:sp>
          <p:nvSpPr>
            <p:cNvPr id="56" name="Rounded Rectangle 55"/>
            <p:cNvSpPr/>
            <p:nvPr/>
          </p:nvSpPr>
          <p:spPr>
            <a:xfrm>
              <a:off x="3451566" y="3413398"/>
              <a:ext cx="1523847" cy="205740"/>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Servers</a:t>
              </a:r>
            </a:p>
          </p:txBody>
        </p:sp>
        <p:sp>
          <p:nvSpPr>
            <p:cNvPr id="58" name="Rounded Rectangle 57"/>
            <p:cNvSpPr/>
            <p:nvPr/>
          </p:nvSpPr>
          <p:spPr>
            <a:xfrm>
              <a:off x="3451566" y="3927748"/>
              <a:ext cx="1523847" cy="205740"/>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Networking</a:t>
              </a:r>
            </a:p>
          </p:txBody>
        </p:sp>
        <p:sp>
          <p:nvSpPr>
            <p:cNvPr id="59" name="Rounded Rectangle 58"/>
            <p:cNvSpPr/>
            <p:nvPr/>
          </p:nvSpPr>
          <p:spPr>
            <a:xfrm>
              <a:off x="3451566" y="3156223"/>
              <a:ext cx="1523847" cy="205740"/>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Virtualization</a:t>
              </a:r>
            </a:p>
          </p:txBody>
        </p:sp>
      </p:grpSp>
      <p:grpSp>
        <p:nvGrpSpPr>
          <p:cNvPr id="4" name="Group 3"/>
          <p:cNvGrpSpPr/>
          <p:nvPr/>
        </p:nvGrpSpPr>
        <p:grpSpPr>
          <a:xfrm>
            <a:off x="6116390" y="2372724"/>
            <a:ext cx="1523847" cy="1748790"/>
            <a:chOff x="6125461" y="2399938"/>
            <a:chExt cx="1523847" cy="1748790"/>
          </a:xfrm>
        </p:grpSpPr>
        <p:sp>
          <p:nvSpPr>
            <p:cNvPr id="61" name="Rounded Rectangle 60"/>
            <p:cNvSpPr/>
            <p:nvPr/>
          </p:nvSpPr>
          <p:spPr>
            <a:xfrm>
              <a:off x="6125461" y="3685813"/>
              <a:ext cx="1523847" cy="205740"/>
            </a:xfrm>
            <a:prstGeom prst="roundRect">
              <a:avLst/>
            </a:prstGeom>
            <a:solidFill>
              <a:schemeClr val="tx1"/>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Storage</a:t>
              </a:r>
            </a:p>
          </p:txBody>
        </p:sp>
        <p:sp>
          <p:nvSpPr>
            <p:cNvPr id="62" name="Rounded Rectangle 61"/>
            <p:cNvSpPr/>
            <p:nvPr/>
          </p:nvSpPr>
          <p:spPr>
            <a:xfrm>
              <a:off x="6125461" y="3428638"/>
              <a:ext cx="1523847" cy="205740"/>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Servers</a:t>
              </a:r>
            </a:p>
          </p:txBody>
        </p:sp>
        <p:sp>
          <p:nvSpPr>
            <p:cNvPr id="65" name="Rounded Rectangle 64"/>
            <p:cNvSpPr/>
            <p:nvPr/>
          </p:nvSpPr>
          <p:spPr>
            <a:xfrm>
              <a:off x="6125461" y="3942988"/>
              <a:ext cx="1523847" cy="205740"/>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Networking</a:t>
              </a:r>
            </a:p>
          </p:txBody>
        </p:sp>
        <p:sp>
          <p:nvSpPr>
            <p:cNvPr id="66" name="Rounded Rectangle 65"/>
            <p:cNvSpPr/>
            <p:nvPr/>
          </p:nvSpPr>
          <p:spPr>
            <a:xfrm>
              <a:off x="6125461" y="2914288"/>
              <a:ext cx="1523847" cy="205740"/>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O/S</a:t>
              </a:r>
            </a:p>
          </p:txBody>
        </p:sp>
        <p:sp>
          <p:nvSpPr>
            <p:cNvPr id="67" name="Rounded Rectangle 66"/>
            <p:cNvSpPr/>
            <p:nvPr/>
          </p:nvSpPr>
          <p:spPr>
            <a:xfrm>
              <a:off x="6125461" y="2657113"/>
              <a:ext cx="1523847" cy="205740"/>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Middleware</a:t>
              </a:r>
            </a:p>
          </p:txBody>
        </p:sp>
        <p:sp>
          <p:nvSpPr>
            <p:cNvPr id="68" name="Rounded Rectangle 67"/>
            <p:cNvSpPr/>
            <p:nvPr/>
          </p:nvSpPr>
          <p:spPr>
            <a:xfrm>
              <a:off x="6125461" y="3171463"/>
              <a:ext cx="1523847" cy="205740"/>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Virtualization</a:t>
              </a:r>
            </a:p>
          </p:txBody>
        </p:sp>
        <p:sp>
          <p:nvSpPr>
            <p:cNvPr id="69" name="Rounded Rectangle 68"/>
            <p:cNvSpPr/>
            <p:nvPr/>
          </p:nvSpPr>
          <p:spPr>
            <a:xfrm>
              <a:off x="6125461" y="2399938"/>
              <a:ext cx="1523847" cy="205740"/>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Runtime</a:t>
              </a:r>
            </a:p>
          </p:txBody>
        </p:sp>
      </p:grpSp>
      <p:grpSp>
        <p:nvGrpSpPr>
          <p:cNvPr id="73" name="Group 72"/>
          <p:cNvGrpSpPr/>
          <p:nvPr/>
        </p:nvGrpSpPr>
        <p:grpSpPr>
          <a:xfrm>
            <a:off x="5134425" y="544285"/>
            <a:ext cx="3655790" cy="1106716"/>
            <a:chOff x="5134425" y="544285"/>
            <a:chExt cx="3655790" cy="1106716"/>
          </a:xfrm>
        </p:grpSpPr>
        <p:grpSp>
          <p:nvGrpSpPr>
            <p:cNvPr id="37" name="Group 36"/>
            <p:cNvGrpSpPr/>
            <p:nvPr/>
          </p:nvGrpSpPr>
          <p:grpSpPr>
            <a:xfrm>
              <a:off x="5134425" y="817387"/>
              <a:ext cx="3553170" cy="833614"/>
              <a:chOff x="5539485" y="953460"/>
              <a:chExt cx="3194555" cy="833614"/>
            </a:xfrm>
          </p:grpSpPr>
          <p:cxnSp>
            <p:nvCxnSpPr>
              <p:cNvPr id="53" name="Straight Arrow Connector 52"/>
              <p:cNvCxnSpPr/>
              <p:nvPr/>
            </p:nvCxnSpPr>
            <p:spPr bwMode="gray">
              <a:xfrm flipV="1">
                <a:off x="7488738" y="1297216"/>
                <a:ext cx="937925" cy="489858"/>
              </a:xfrm>
              <a:prstGeom prst="straightConnector1">
                <a:avLst/>
              </a:prstGeom>
              <a:solidFill>
                <a:schemeClr val="tx2"/>
              </a:solidFill>
              <a:ln w="38100" cap="flat" cmpd="sng" algn="ctr">
                <a:solidFill>
                  <a:schemeClr val="accent4"/>
                </a:solidFill>
                <a:prstDash val="dash"/>
                <a:round/>
                <a:headEnd type="none" w="med" len="med"/>
                <a:tailEnd type="arrow"/>
              </a:ln>
              <a:effectLst/>
            </p:spPr>
          </p:cxnSp>
          <p:sp>
            <p:nvSpPr>
              <p:cNvPr id="60" name="TextBox 59"/>
              <p:cNvSpPr txBox="1"/>
              <p:nvPr/>
            </p:nvSpPr>
            <p:spPr bwMode="gray">
              <a:xfrm>
                <a:off x="5539485" y="953460"/>
                <a:ext cx="3194555" cy="531222"/>
              </a:xfrm>
              <a:prstGeom prst="rect">
                <a:avLst/>
              </a:prstGeom>
              <a:noFill/>
            </p:spPr>
            <p:txBody>
              <a:bodyPr wrap="square" lIns="38405" tIns="19202" rIns="38405" bIns="19202" rtlCol="0">
                <a:spAutoFit/>
              </a:bodyPr>
              <a:lstStyle/>
              <a:p>
                <a:pPr algn="ctr" defTabSz="384048">
                  <a:defRPr/>
                </a:pPr>
                <a:r>
                  <a:rPr lang="en-US" sz="1600" b="1" kern="0" dirty="0" smtClean="0">
                    <a:solidFill>
                      <a:sysClr val="windowText" lastClr="000000"/>
                    </a:solidFill>
                    <a:latin typeface="Calibri"/>
                    <a:cs typeface="Calibri"/>
                  </a:rPr>
                  <a:t>Business Value, </a:t>
                </a:r>
              </a:p>
              <a:p>
                <a:pPr algn="ctr" defTabSz="384048">
                  <a:defRPr/>
                </a:pPr>
                <a:r>
                  <a:rPr lang="en-US" sz="1600" b="1" kern="0" dirty="0" smtClean="0">
                    <a:solidFill>
                      <a:sysClr val="windowText" lastClr="000000"/>
                    </a:solidFill>
                    <a:latin typeface="Calibri"/>
                    <a:cs typeface="Calibri"/>
                  </a:rPr>
                  <a:t>Agility &amp; Cost Savings</a:t>
                </a:r>
                <a:endParaRPr lang="en-US" sz="1600" b="1" kern="0" dirty="0">
                  <a:solidFill>
                    <a:sysClr val="windowText" lastClr="000000"/>
                  </a:solidFill>
                  <a:latin typeface="Calibri"/>
                  <a:cs typeface="Calibri"/>
                </a:endParaRPr>
              </a:p>
            </p:txBody>
          </p:sp>
        </p:grpSp>
        <p:sp>
          <p:nvSpPr>
            <p:cNvPr id="72" name="TextBox 71"/>
            <p:cNvSpPr txBox="1"/>
            <p:nvPr/>
          </p:nvSpPr>
          <p:spPr>
            <a:xfrm>
              <a:off x="8182429" y="544285"/>
              <a:ext cx="607786" cy="769441"/>
            </a:xfrm>
            <a:prstGeom prst="rect">
              <a:avLst/>
            </a:prstGeom>
            <a:noFill/>
          </p:spPr>
          <p:txBody>
            <a:bodyPr wrap="square" rtlCol="0">
              <a:spAutoFit/>
            </a:bodyPr>
            <a:lstStyle/>
            <a:p>
              <a:pPr algn="ctr"/>
              <a:r>
                <a:rPr lang="en-US" sz="4400" dirty="0" smtClean="0"/>
                <a:t>$</a:t>
              </a:r>
            </a:p>
          </p:txBody>
        </p:sp>
      </p:grpSp>
      <p:sp>
        <p:nvSpPr>
          <p:cNvPr id="75" name="Title 1"/>
          <p:cNvSpPr>
            <a:spLocks noGrp="1"/>
          </p:cNvSpPr>
          <p:nvPr>
            <p:ph type="title"/>
          </p:nvPr>
        </p:nvSpPr>
        <p:spPr>
          <a:xfrm>
            <a:off x="113722" y="149918"/>
            <a:ext cx="8796928" cy="474445"/>
          </a:xfrm>
        </p:spPr>
        <p:txBody>
          <a:bodyPr/>
          <a:lstStyle/>
          <a:p>
            <a:r>
              <a:rPr lang="en-US" sz="2800" b="1" dirty="0" smtClean="0">
                <a:solidFill>
                  <a:srgbClr val="1C7B70"/>
                </a:solidFill>
              </a:rPr>
              <a:t>The Power of a Cloud Native Platform</a:t>
            </a:r>
            <a:endParaRPr lang="en-US" sz="2800" b="1" dirty="0">
              <a:solidFill>
                <a:srgbClr val="1C7B70"/>
              </a:solidFill>
            </a:endParaRPr>
          </a:p>
        </p:txBody>
      </p:sp>
    </p:spTree>
    <p:extLst>
      <p:ext uri="{BB962C8B-B14F-4D97-AF65-F5344CB8AC3E}">
        <p14:creationId xmlns:p14="http://schemas.microsoft.com/office/powerpoint/2010/main" val="235977383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4" fill="hold" nodeType="clickEffect">
                                  <p:stCondLst>
                                    <p:cond delay="0"/>
                                  </p:stCondLst>
                                  <p:childTnLst>
                                    <p:animEffect transition="out" filter="wipe(down)">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22" presetClass="exit" presetSubtype="4" fill="hold" nodeType="clickEffect">
                                  <p:stCondLst>
                                    <p:cond delay="0"/>
                                  </p:stCondLst>
                                  <p:childTnLst>
                                    <p:animEffect transition="out" filter="wipe(down)">
                                      <p:cBhvr>
                                        <p:cTn id="11" dur="1000"/>
                                        <p:tgtEl>
                                          <p:spTgt spid="4"/>
                                        </p:tgtEl>
                                      </p:cBhvr>
                                    </p:animEffect>
                                    <p:set>
                                      <p:cBhvr>
                                        <p:cTn id="12" dur="1" fill="hold">
                                          <p:stCondLst>
                                            <p:cond delay="999"/>
                                          </p:stCondLst>
                                        </p:cTn>
                                        <p:tgtEl>
                                          <p:spTgt spid="4"/>
                                        </p:tgtEl>
                                        <p:attrNameLst>
                                          <p:attrName>style.visibility</p:attrName>
                                        </p:attrNameLst>
                                      </p:cBhvr>
                                      <p:to>
                                        <p:strVal val="hidden"/>
                                      </p:to>
                                    </p:set>
                                  </p:childTnLst>
                                </p:cTn>
                              </p:par>
                            </p:childTnLst>
                          </p:cTn>
                        </p:par>
                        <p:par>
                          <p:cTn id="13" fill="hold">
                            <p:stCondLst>
                              <p:cond delay="1000"/>
                            </p:stCondLst>
                            <p:childTnLst>
                              <p:par>
                                <p:cTn id="14" presetID="22" presetClass="entr" presetSubtype="4" fill="hold" nodeType="afterEffect">
                                  <p:stCondLst>
                                    <p:cond delay="0"/>
                                  </p:stCondLst>
                                  <p:childTnLst>
                                    <p:set>
                                      <p:cBhvr>
                                        <p:cTn id="15" dur="1" fill="hold">
                                          <p:stCondLst>
                                            <p:cond delay="0"/>
                                          </p:stCondLst>
                                        </p:cTn>
                                        <p:tgtEl>
                                          <p:spTgt spid="73"/>
                                        </p:tgtEl>
                                        <p:attrNameLst>
                                          <p:attrName>style.visibility</p:attrName>
                                        </p:attrNameLst>
                                      </p:cBhvr>
                                      <p:to>
                                        <p:strVal val="visible"/>
                                      </p:to>
                                    </p:set>
                                    <p:animEffect transition="in" filter="wipe(down)">
                                      <p:cBhvr>
                                        <p:cTn id="16" dur="50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33"/>
        <p:cNvGrpSpPr/>
        <p:nvPr/>
      </p:nvGrpSpPr>
      <p:grpSpPr>
        <a:xfrm>
          <a:off x="0" y="0"/>
          <a:ext cx="0" cy="0"/>
          <a:chOff x="0" y="0"/>
          <a:chExt cx="0" cy="0"/>
        </a:xfrm>
      </p:grpSpPr>
      <p:grpSp>
        <p:nvGrpSpPr>
          <p:cNvPr id="2" name="Group 1"/>
          <p:cNvGrpSpPr/>
          <p:nvPr/>
        </p:nvGrpSpPr>
        <p:grpSpPr>
          <a:xfrm>
            <a:off x="155223" y="874888"/>
            <a:ext cx="8791222" cy="3654777"/>
            <a:chOff x="276531" y="475467"/>
            <a:chExt cx="8598737" cy="4190348"/>
          </a:xfrm>
        </p:grpSpPr>
        <p:sp>
          <p:nvSpPr>
            <p:cNvPr id="637" name="Shape 637"/>
            <p:cNvSpPr/>
            <p:nvPr/>
          </p:nvSpPr>
          <p:spPr>
            <a:xfrm>
              <a:off x="276531" y="475467"/>
              <a:ext cx="8598737" cy="1056818"/>
            </a:xfrm>
            <a:prstGeom prst="rect">
              <a:avLst/>
            </a:prstGeom>
            <a:noFill/>
            <a:ln w="38100" cap="flat" cmpd="sng">
              <a:solidFill>
                <a:srgbClr val="4F81BD"/>
              </a:solidFill>
              <a:prstDash val="solid"/>
              <a:round/>
              <a:headEnd type="none" w="med" len="med"/>
              <a:tailEnd type="none" w="med" len="med"/>
            </a:ln>
          </p:spPr>
          <p:txBody>
            <a:bodyPr lIns="91425" tIns="45700" rIns="91425" bIns="45700" anchor="ctr" anchorCtr="0">
              <a:noAutofit/>
            </a:bodyPr>
            <a:lstStyle/>
            <a:p>
              <a:pPr algn="ctr" defTabSz="914400"/>
              <a:endParaRPr kern="0">
                <a:solidFill>
                  <a:srgbClr val="000000"/>
                </a:solidFill>
                <a:latin typeface="Calibri"/>
                <a:ea typeface="Calibri"/>
                <a:cs typeface="Calibri"/>
                <a:sym typeface="Calibri"/>
                <a:rtl val="0"/>
              </a:endParaRPr>
            </a:p>
          </p:txBody>
        </p:sp>
        <p:sp>
          <p:nvSpPr>
            <p:cNvPr id="644" name="Shape 644"/>
            <p:cNvSpPr/>
            <p:nvPr/>
          </p:nvSpPr>
          <p:spPr>
            <a:xfrm>
              <a:off x="276531" y="2037152"/>
              <a:ext cx="8598736" cy="1056818"/>
            </a:xfrm>
            <a:prstGeom prst="rect">
              <a:avLst/>
            </a:prstGeom>
            <a:noFill/>
            <a:ln w="38100" cap="flat" cmpd="sng">
              <a:solidFill>
                <a:srgbClr val="4F81BD"/>
              </a:solidFill>
              <a:prstDash val="solid"/>
              <a:round/>
              <a:headEnd type="none" w="med" len="med"/>
              <a:tailEnd type="none" w="med" len="med"/>
            </a:ln>
          </p:spPr>
          <p:txBody>
            <a:bodyPr lIns="91425" tIns="45700" rIns="91425" bIns="45700" anchor="ctr" anchorCtr="0">
              <a:noAutofit/>
            </a:bodyPr>
            <a:lstStyle/>
            <a:p>
              <a:pPr algn="ctr" defTabSz="914400"/>
              <a:endParaRPr kern="0">
                <a:solidFill>
                  <a:srgbClr val="000000"/>
                </a:solidFill>
                <a:latin typeface="Calibri"/>
                <a:ea typeface="Calibri"/>
                <a:cs typeface="Calibri"/>
                <a:sym typeface="Calibri"/>
                <a:rtl val="0"/>
              </a:endParaRPr>
            </a:p>
          </p:txBody>
        </p:sp>
        <p:sp>
          <p:nvSpPr>
            <p:cNvPr id="645" name="Shape 645"/>
            <p:cNvSpPr/>
            <p:nvPr/>
          </p:nvSpPr>
          <p:spPr>
            <a:xfrm>
              <a:off x="276531" y="3608997"/>
              <a:ext cx="8598737" cy="1056818"/>
            </a:xfrm>
            <a:prstGeom prst="rect">
              <a:avLst/>
            </a:prstGeom>
            <a:noFill/>
            <a:ln w="38100" cap="flat" cmpd="sng">
              <a:solidFill>
                <a:srgbClr val="4F81BD"/>
              </a:solidFill>
              <a:prstDash val="solid"/>
              <a:round/>
              <a:headEnd type="none" w="med" len="med"/>
              <a:tailEnd type="none" w="med" len="med"/>
            </a:ln>
          </p:spPr>
          <p:txBody>
            <a:bodyPr lIns="91425" tIns="45700" rIns="91425" bIns="45700" anchor="ctr" anchorCtr="0">
              <a:noAutofit/>
            </a:bodyPr>
            <a:lstStyle/>
            <a:p>
              <a:pPr algn="ctr" defTabSz="914400"/>
              <a:endParaRPr kern="0">
                <a:solidFill>
                  <a:srgbClr val="000000"/>
                </a:solidFill>
                <a:latin typeface="Calibri"/>
                <a:ea typeface="Calibri"/>
                <a:cs typeface="Calibri"/>
                <a:sym typeface="Calibri"/>
                <a:rtl val="0"/>
              </a:endParaRPr>
            </a:p>
          </p:txBody>
        </p:sp>
        <p:sp>
          <p:nvSpPr>
            <p:cNvPr id="638" name="Shape 638"/>
            <p:cNvSpPr/>
            <p:nvPr/>
          </p:nvSpPr>
          <p:spPr>
            <a:xfrm>
              <a:off x="1412459" y="565299"/>
              <a:ext cx="4425840" cy="707886"/>
            </a:xfrm>
            <a:prstGeom prst="rect">
              <a:avLst/>
            </a:prstGeom>
            <a:noFill/>
            <a:ln>
              <a:noFill/>
            </a:ln>
          </p:spPr>
          <p:txBody>
            <a:bodyPr lIns="91425" tIns="45700" rIns="91425" bIns="45700" anchor="t" anchorCtr="0">
              <a:noAutofit/>
            </a:bodyPr>
            <a:lstStyle/>
            <a:p>
              <a:pPr algn="ctr" defTabSz="914400">
                <a:buSzPct val="25000"/>
              </a:pPr>
              <a:r>
                <a:rPr lang="en-US" sz="2000" kern="0" dirty="0">
                  <a:solidFill>
                    <a:srgbClr val="000000"/>
                  </a:solidFill>
                  <a:latin typeface="Roboto"/>
                  <a:ea typeface="Roboto"/>
                  <a:cs typeface="Roboto"/>
                  <a:sym typeface="Roboto"/>
                  <a:rtl val="0"/>
                </a:rPr>
                <a:t>Application Framework</a:t>
              </a:r>
            </a:p>
          </p:txBody>
        </p:sp>
        <p:sp>
          <p:nvSpPr>
            <p:cNvPr id="639" name="Shape 639"/>
            <p:cNvSpPr/>
            <p:nvPr/>
          </p:nvSpPr>
          <p:spPr>
            <a:xfrm>
              <a:off x="1330188" y="3716403"/>
              <a:ext cx="4590382" cy="349010"/>
            </a:xfrm>
            <a:prstGeom prst="rect">
              <a:avLst/>
            </a:prstGeom>
            <a:noFill/>
            <a:ln>
              <a:noFill/>
            </a:ln>
          </p:spPr>
          <p:txBody>
            <a:bodyPr lIns="91425" tIns="45700" rIns="91425" bIns="45700" anchor="t" anchorCtr="0">
              <a:noAutofit/>
            </a:bodyPr>
            <a:lstStyle/>
            <a:p>
              <a:pPr algn="ctr" defTabSz="914400">
                <a:buSzPct val="25000"/>
              </a:pPr>
              <a:r>
                <a:rPr lang="en-US" sz="2000" kern="0" dirty="0">
                  <a:solidFill>
                    <a:srgbClr val="000000"/>
                  </a:solidFill>
                  <a:latin typeface="Roboto"/>
                  <a:ea typeface="Roboto"/>
                  <a:cs typeface="Roboto"/>
                  <a:sym typeface="Roboto"/>
                  <a:rtl val="0"/>
                </a:rPr>
                <a:t>Infrastructure Automation</a:t>
              </a:r>
            </a:p>
          </p:txBody>
        </p:sp>
        <p:sp>
          <p:nvSpPr>
            <p:cNvPr id="640" name="Shape 640"/>
            <p:cNvSpPr/>
            <p:nvPr/>
          </p:nvSpPr>
          <p:spPr>
            <a:xfrm>
              <a:off x="2138595" y="2157018"/>
              <a:ext cx="2973566" cy="392658"/>
            </a:xfrm>
            <a:prstGeom prst="rect">
              <a:avLst/>
            </a:prstGeom>
            <a:noFill/>
            <a:ln>
              <a:noFill/>
            </a:ln>
          </p:spPr>
          <p:txBody>
            <a:bodyPr lIns="91425" tIns="45700" rIns="91425" bIns="45700" anchor="t" anchorCtr="0">
              <a:noAutofit/>
            </a:bodyPr>
            <a:lstStyle/>
            <a:p>
              <a:pPr algn="ctr" defTabSz="914400">
                <a:buSzPct val="25000"/>
              </a:pPr>
              <a:r>
                <a:rPr lang="en-US" sz="2000" kern="0" dirty="0">
                  <a:solidFill>
                    <a:srgbClr val="000000"/>
                  </a:solidFill>
                  <a:latin typeface="Roboto"/>
                  <a:ea typeface="Roboto"/>
                  <a:cs typeface="Roboto"/>
                  <a:sym typeface="Roboto"/>
                  <a:rtl val="0"/>
                </a:rPr>
                <a:t>Platform Runtime</a:t>
              </a:r>
            </a:p>
          </p:txBody>
        </p:sp>
        <p:sp>
          <p:nvSpPr>
            <p:cNvPr id="641" name="Shape 641"/>
            <p:cNvSpPr/>
            <p:nvPr/>
          </p:nvSpPr>
          <p:spPr>
            <a:xfrm>
              <a:off x="1185918" y="949869"/>
              <a:ext cx="4878922" cy="504162"/>
            </a:xfrm>
            <a:prstGeom prst="rect">
              <a:avLst/>
            </a:prstGeom>
            <a:noFill/>
            <a:ln>
              <a:noFill/>
            </a:ln>
          </p:spPr>
          <p:txBody>
            <a:bodyPr lIns="91425" tIns="45700" rIns="91425" bIns="45700" anchor="t" anchorCtr="0">
              <a:noAutofit/>
            </a:bodyPr>
            <a:lstStyle/>
            <a:p>
              <a:pPr algn="ctr" defTabSz="914400">
                <a:buSzPct val="25000"/>
              </a:pPr>
              <a:r>
                <a:rPr lang="en-US" sz="1200" kern="0" dirty="0">
                  <a:solidFill>
                    <a:srgbClr val="000000"/>
                  </a:solidFill>
                  <a:latin typeface="Roboto"/>
                  <a:ea typeface="Roboto"/>
                  <a:cs typeface="Roboto"/>
                  <a:sym typeface="Roboto"/>
                  <a:rtl val="0"/>
                </a:rPr>
                <a:t>Language </a:t>
              </a:r>
              <a:r>
                <a:rPr lang="en-US" sz="1200" kern="0" dirty="0" smtClean="0">
                  <a:solidFill>
                    <a:srgbClr val="000000"/>
                  </a:solidFill>
                  <a:latin typeface="Roboto"/>
                  <a:ea typeface="Roboto"/>
                  <a:cs typeface="Roboto"/>
                  <a:sym typeface="Roboto"/>
                  <a:rtl val="0"/>
                </a:rPr>
                <a:t>framework for microservice-based </a:t>
              </a:r>
              <a:r>
                <a:rPr lang="en-US" sz="1200" kern="0" dirty="0">
                  <a:solidFill>
                    <a:srgbClr val="000000"/>
                  </a:solidFill>
                  <a:latin typeface="Roboto"/>
                  <a:ea typeface="Roboto"/>
                  <a:cs typeface="Roboto"/>
                  <a:sym typeface="Roboto"/>
                  <a:rtl val="0"/>
                </a:rPr>
                <a:t>architectures </a:t>
              </a:r>
              <a:r>
                <a:rPr lang="en-US" sz="1200" kern="0" dirty="0" smtClean="0">
                  <a:solidFill>
                    <a:srgbClr val="000000"/>
                  </a:solidFill>
                  <a:latin typeface="Roboto"/>
                  <a:ea typeface="Roboto"/>
                  <a:cs typeface="Roboto"/>
                  <a:sym typeface="Roboto"/>
                  <a:rtl val="0"/>
                </a:rPr>
                <a:t>including components </a:t>
              </a:r>
              <a:r>
                <a:rPr lang="en-US" sz="1200" kern="0" dirty="0">
                  <a:solidFill>
                    <a:srgbClr val="000000"/>
                  </a:solidFill>
                  <a:latin typeface="Roboto"/>
                  <a:ea typeface="Roboto"/>
                  <a:cs typeface="Roboto"/>
                  <a:sym typeface="Roboto"/>
                  <a:rtl val="0"/>
                </a:rPr>
                <a:t>for service discovery, </a:t>
              </a:r>
              <a:r>
                <a:rPr lang="en-US" sz="1200" kern="0" dirty="0" smtClean="0">
                  <a:solidFill>
                    <a:srgbClr val="000000"/>
                  </a:solidFill>
                  <a:latin typeface="Roboto"/>
                  <a:ea typeface="Roboto"/>
                  <a:cs typeface="Roboto"/>
                  <a:sym typeface="Roboto"/>
                  <a:rtl val="0"/>
                </a:rPr>
                <a:t>metrics and </a:t>
              </a:r>
              <a:r>
                <a:rPr lang="en-US" sz="1200" kern="0" dirty="0">
                  <a:solidFill>
                    <a:srgbClr val="000000"/>
                  </a:solidFill>
                  <a:latin typeface="Roboto"/>
                  <a:ea typeface="Roboto"/>
                  <a:cs typeface="Roboto"/>
                  <a:sym typeface="Roboto"/>
                  <a:rtl val="0"/>
                </a:rPr>
                <a:t>circuit </a:t>
              </a:r>
              <a:r>
                <a:rPr lang="en-US" sz="1200" kern="0" dirty="0" smtClean="0">
                  <a:solidFill>
                    <a:srgbClr val="000000"/>
                  </a:solidFill>
                  <a:latin typeface="Roboto"/>
                  <a:ea typeface="Roboto"/>
                  <a:cs typeface="Roboto"/>
                  <a:sym typeface="Roboto"/>
                  <a:rtl val="0"/>
                </a:rPr>
                <a:t>breakers.</a:t>
              </a:r>
              <a:endParaRPr lang="en-US" sz="1200" kern="0" dirty="0">
                <a:solidFill>
                  <a:srgbClr val="000000"/>
                </a:solidFill>
                <a:latin typeface="Roboto"/>
                <a:ea typeface="Roboto"/>
                <a:cs typeface="Roboto"/>
                <a:sym typeface="Roboto"/>
                <a:rtl val="0"/>
              </a:endParaRPr>
            </a:p>
          </p:txBody>
        </p:sp>
        <p:sp>
          <p:nvSpPr>
            <p:cNvPr id="642" name="Shape 642"/>
            <p:cNvSpPr/>
            <p:nvPr/>
          </p:nvSpPr>
          <p:spPr>
            <a:xfrm>
              <a:off x="1147069" y="2482353"/>
              <a:ext cx="4956619" cy="526051"/>
            </a:xfrm>
            <a:prstGeom prst="rect">
              <a:avLst/>
            </a:prstGeom>
            <a:noFill/>
            <a:ln>
              <a:noFill/>
            </a:ln>
          </p:spPr>
          <p:txBody>
            <a:bodyPr lIns="91425" tIns="45700" rIns="91425" bIns="45700" anchor="ctr" anchorCtr="0">
              <a:noAutofit/>
            </a:bodyPr>
            <a:lstStyle/>
            <a:p>
              <a:pPr algn="ctr" defTabSz="914400">
                <a:buSzPct val="25000"/>
              </a:pPr>
              <a:r>
                <a:rPr lang="en-US" sz="1200" kern="0" dirty="0">
                  <a:solidFill>
                    <a:srgbClr val="000000"/>
                  </a:solidFill>
                  <a:latin typeface="Roboto"/>
                  <a:ea typeface="Roboto"/>
                  <a:cs typeface="Roboto"/>
                  <a:sym typeface="Roboto"/>
                  <a:rtl val="0"/>
                </a:rPr>
                <a:t>Application container runtime with </a:t>
              </a:r>
              <a:r>
                <a:rPr lang="en-US" sz="1200" kern="0" dirty="0" smtClean="0">
                  <a:solidFill>
                    <a:srgbClr val="000000"/>
                  </a:solidFill>
                  <a:latin typeface="Roboto"/>
                  <a:ea typeface="Roboto"/>
                  <a:cs typeface="Roboto"/>
                  <a:sym typeface="Roboto"/>
                  <a:rtl val="0"/>
                </a:rPr>
                <a:t>attachable backing </a:t>
              </a:r>
              <a:r>
                <a:rPr lang="en-US" sz="1200" kern="0" dirty="0">
                  <a:solidFill>
                    <a:srgbClr val="000000"/>
                  </a:solidFill>
                  <a:latin typeface="Roboto"/>
                  <a:ea typeface="Roboto"/>
                  <a:cs typeface="Roboto"/>
                  <a:sym typeface="Roboto"/>
                  <a:rtl val="0"/>
                </a:rPr>
                <a:t>services, automated </a:t>
              </a:r>
              <a:r>
                <a:rPr lang="en-US" sz="1200" kern="0" dirty="0" smtClean="0">
                  <a:solidFill>
                    <a:srgbClr val="000000"/>
                  </a:solidFill>
                  <a:latin typeface="Roboto"/>
                  <a:ea typeface="Roboto"/>
                  <a:cs typeface="Roboto"/>
                  <a:sym typeface="Roboto"/>
                  <a:rtl val="0"/>
                </a:rPr>
                <a:t>CI/CD, </a:t>
              </a:r>
              <a:r>
                <a:rPr lang="en-US" sz="1200" kern="0" dirty="0">
                  <a:solidFill>
                    <a:srgbClr val="000000"/>
                  </a:solidFill>
                  <a:latin typeface="Roboto"/>
                  <a:ea typeface="Roboto"/>
                  <a:cs typeface="Roboto"/>
                  <a:sym typeface="Roboto"/>
                  <a:rtl val="0"/>
                </a:rPr>
                <a:t>routing, health management and logging.</a:t>
              </a:r>
            </a:p>
          </p:txBody>
        </p:sp>
        <p:sp>
          <p:nvSpPr>
            <p:cNvPr id="643" name="Shape 643"/>
            <p:cNvSpPr/>
            <p:nvPr/>
          </p:nvSpPr>
          <p:spPr>
            <a:xfrm>
              <a:off x="1147068" y="4113364"/>
              <a:ext cx="5174911" cy="545492"/>
            </a:xfrm>
            <a:prstGeom prst="rect">
              <a:avLst/>
            </a:prstGeom>
            <a:noFill/>
            <a:ln>
              <a:noFill/>
            </a:ln>
          </p:spPr>
          <p:txBody>
            <a:bodyPr lIns="91425" tIns="45700" rIns="91425" bIns="45700" anchor="t" anchorCtr="0">
              <a:noAutofit/>
            </a:bodyPr>
            <a:lstStyle/>
            <a:p>
              <a:pPr algn="ctr" defTabSz="914400">
                <a:buSzPct val="25000"/>
              </a:pPr>
              <a:r>
                <a:rPr lang="en-US" sz="1200" kern="0" dirty="0" smtClean="0">
                  <a:solidFill>
                    <a:srgbClr val="000000"/>
                  </a:solidFill>
                  <a:latin typeface="Roboto"/>
                  <a:ea typeface="Roboto"/>
                  <a:cs typeface="Roboto"/>
                  <a:sym typeface="Roboto"/>
                  <a:rtl val="0"/>
                </a:rPr>
                <a:t>A single deployment API for </a:t>
              </a:r>
              <a:r>
                <a:rPr lang="en-US" sz="1200" kern="0" dirty="0">
                  <a:solidFill>
                    <a:srgbClr val="000000"/>
                  </a:solidFill>
                  <a:latin typeface="Roboto"/>
                  <a:ea typeface="Roboto"/>
                  <a:cs typeface="Roboto"/>
                  <a:sym typeface="Roboto"/>
                  <a:rtl val="0"/>
                </a:rPr>
                <a:t>provisioning </a:t>
              </a:r>
              <a:r>
                <a:rPr lang="en-US" sz="1200" kern="0" dirty="0" smtClean="0">
                  <a:solidFill>
                    <a:srgbClr val="000000"/>
                  </a:solidFill>
                  <a:latin typeface="Roboto"/>
                  <a:ea typeface="Roboto"/>
                  <a:cs typeface="Roboto"/>
                  <a:sym typeface="Roboto"/>
                  <a:rtl val="0"/>
                </a:rPr>
                <a:t>for bit</a:t>
              </a:r>
              <a:r>
                <a:rPr lang="en-US" sz="1200" kern="0" dirty="0">
                  <a:solidFill>
                    <a:srgbClr val="000000"/>
                  </a:solidFill>
                  <a:latin typeface="Roboto"/>
                  <a:ea typeface="Roboto"/>
                  <a:cs typeface="Roboto"/>
                  <a:sym typeface="Roboto"/>
                  <a:rtl val="0"/>
                </a:rPr>
                <a:t>-for-bit, consistent, self-healing deployments across </a:t>
              </a:r>
              <a:r>
                <a:rPr lang="en-US" sz="1200" kern="0" dirty="0" smtClean="0">
                  <a:solidFill>
                    <a:srgbClr val="000000"/>
                  </a:solidFill>
                  <a:latin typeface="Roboto"/>
                  <a:ea typeface="Roboto"/>
                  <a:cs typeface="Roboto"/>
                  <a:sym typeface="Roboto"/>
                  <a:rtl val="0"/>
                </a:rPr>
                <a:t>any private or public cloud.</a:t>
              </a:r>
              <a:endParaRPr lang="en-US" sz="1200" kern="0" dirty="0">
                <a:solidFill>
                  <a:srgbClr val="000000"/>
                </a:solidFill>
                <a:latin typeface="Roboto"/>
                <a:ea typeface="Roboto"/>
                <a:cs typeface="Roboto"/>
                <a:sym typeface="Roboto"/>
                <a:rtl val="0"/>
              </a:endParaRPr>
            </a:p>
          </p:txBody>
        </p:sp>
        <p:pic>
          <p:nvPicPr>
            <p:cNvPr id="4" name="Picture 3"/>
            <p:cNvPicPr>
              <a:picLocks noChangeAspect="1"/>
            </p:cNvPicPr>
            <p:nvPr/>
          </p:nvPicPr>
          <p:blipFill>
            <a:blip r:embed="rId3">
              <a:duotone>
                <a:schemeClr val="accent2">
                  <a:shade val="45000"/>
                  <a:satMod val="135000"/>
                </a:schemeClr>
                <a:prstClr val="white"/>
              </a:duotone>
            </a:blip>
            <a:stretch>
              <a:fillRect/>
            </a:stretch>
          </p:blipFill>
          <p:spPr>
            <a:xfrm>
              <a:off x="547518" y="581011"/>
              <a:ext cx="424711" cy="600696"/>
            </a:xfrm>
            <a:prstGeom prst="rect">
              <a:avLst/>
            </a:prstGeom>
          </p:spPr>
        </p:pic>
        <p:sp>
          <p:nvSpPr>
            <p:cNvPr id="5" name="Rectangle 4"/>
            <p:cNvSpPr/>
            <p:nvPr/>
          </p:nvSpPr>
          <p:spPr>
            <a:xfrm>
              <a:off x="537472" y="1147340"/>
              <a:ext cx="444803" cy="276999"/>
            </a:xfrm>
            <a:prstGeom prst="rect">
              <a:avLst/>
            </a:prstGeom>
          </p:spPr>
          <p:txBody>
            <a:bodyPr wrap="none">
              <a:spAutoFit/>
            </a:bodyPr>
            <a:lstStyle/>
            <a:p>
              <a:r>
                <a:rPr lang="en-US" sz="1200" kern="0" dirty="0" err="1" smtClean="0">
                  <a:solidFill>
                    <a:srgbClr val="000000"/>
                  </a:solidFill>
                  <a:latin typeface="Roboto"/>
                  <a:ea typeface="Roboto"/>
                  <a:cs typeface="Roboto"/>
                  <a:sym typeface="Roboto"/>
                  <a:rtl val="0"/>
                </a:rPr>
                <a:t>Dev</a:t>
              </a:r>
              <a:endParaRPr lang="en-US" dirty="0">
                <a:solidFill>
                  <a:srgbClr val="000000"/>
                </a:solidFill>
              </a:endParaRPr>
            </a:p>
          </p:txBody>
        </p:sp>
        <p:sp>
          <p:nvSpPr>
            <p:cNvPr id="42" name="Rectangle 41"/>
            <p:cNvSpPr/>
            <p:nvPr/>
          </p:nvSpPr>
          <p:spPr>
            <a:xfrm>
              <a:off x="338779" y="2731405"/>
              <a:ext cx="444803" cy="276999"/>
            </a:xfrm>
            <a:prstGeom prst="rect">
              <a:avLst/>
            </a:prstGeom>
          </p:spPr>
          <p:txBody>
            <a:bodyPr wrap="none">
              <a:spAutoFit/>
            </a:bodyPr>
            <a:lstStyle/>
            <a:p>
              <a:r>
                <a:rPr lang="en-US" sz="1200" kern="0" dirty="0" err="1" smtClean="0">
                  <a:solidFill>
                    <a:srgbClr val="000000"/>
                  </a:solidFill>
                  <a:latin typeface="Roboto"/>
                  <a:ea typeface="Roboto"/>
                  <a:cs typeface="Roboto"/>
                  <a:sym typeface="Roboto"/>
                  <a:rtl val="0"/>
                </a:rPr>
                <a:t>Dev</a:t>
              </a:r>
              <a:endParaRPr lang="en-US" dirty="0">
                <a:solidFill>
                  <a:srgbClr val="000000"/>
                </a:solidFill>
              </a:endParaRPr>
            </a:p>
          </p:txBody>
        </p:sp>
        <p:sp>
          <p:nvSpPr>
            <p:cNvPr id="43" name="Rectangle 42"/>
            <p:cNvSpPr/>
            <p:nvPr/>
          </p:nvSpPr>
          <p:spPr>
            <a:xfrm>
              <a:off x="764695" y="2741256"/>
              <a:ext cx="457502" cy="276999"/>
            </a:xfrm>
            <a:prstGeom prst="rect">
              <a:avLst/>
            </a:prstGeom>
          </p:spPr>
          <p:txBody>
            <a:bodyPr wrap="none">
              <a:spAutoFit/>
            </a:bodyPr>
            <a:lstStyle/>
            <a:p>
              <a:r>
                <a:rPr lang="en-US" sz="1200" kern="0" dirty="0" smtClean="0">
                  <a:solidFill>
                    <a:srgbClr val="000000"/>
                  </a:solidFill>
                  <a:latin typeface="Roboto"/>
                  <a:ea typeface="Roboto"/>
                  <a:cs typeface="Roboto"/>
                  <a:sym typeface="Roboto"/>
                  <a:rtl val="0"/>
                </a:rPr>
                <a:t>Ops</a:t>
              </a:r>
              <a:endParaRPr lang="en-US" dirty="0">
                <a:solidFill>
                  <a:srgbClr val="000000"/>
                </a:solidFill>
              </a:endParaRPr>
            </a:p>
          </p:txBody>
        </p:sp>
        <p:sp>
          <p:nvSpPr>
            <p:cNvPr id="44" name="Rectangle 43"/>
            <p:cNvSpPr/>
            <p:nvPr/>
          </p:nvSpPr>
          <p:spPr>
            <a:xfrm>
              <a:off x="556264" y="4331985"/>
              <a:ext cx="457502" cy="276999"/>
            </a:xfrm>
            <a:prstGeom prst="rect">
              <a:avLst/>
            </a:prstGeom>
          </p:spPr>
          <p:txBody>
            <a:bodyPr wrap="none">
              <a:spAutoFit/>
            </a:bodyPr>
            <a:lstStyle/>
            <a:p>
              <a:r>
                <a:rPr lang="en-US" sz="1200" kern="0" dirty="0" smtClean="0">
                  <a:solidFill>
                    <a:srgbClr val="000000"/>
                  </a:solidFill>
                  <a:latin typeface="Roboto"/>
                  <a:ea typeface="Roboto"/>
                  <a:cs typeface="Roboto"/>
                  <a:sym typeface="Roboto"/>
                  <a:rtl val="0"/>
                </a:rPr>
                <a:t>Ops</a:t>
              </a:r>
              <a:endParaRPr lang="en-US" dirty="0">
                <a:solidFill>
                  <a:srgbClr val="000000"/>
                </a:solidFill>
              </a:endParaRPr>
            </a:p>
          </p:txBody>
        </p:sp>
        <p:pic>
          <p:nvPicPr>
            <p:cNvPr id="69" name="Picture 68"/>
            <p:cNvPicPr>
              <a:picLocks noChangeAspect="1"/>
            </p:cNvPicPr>
            <p:nvPr/>
          </p:nvPicPr>
          <p:blipFill>
            <a:blip r:embed="rId3">
              <a:duotone>
                <a:schemeClr val="accent2">
                  <a:shade val="45000"/>
                  <a:satMod val="135000"/>
                </a:schemeClr>
                <a:prstClr val="white"/>
              </a:duotone>
            </a:blip>
            <a:stretch>
              <a:fillRect/>
            </a:stretch>
          </p:blipFill>
          <p:spPr>
            <a:xfrm>
              <a:off x="348825" y="2168552"/>
              <a:ext cx="424711" cy="600696"/>
            </a:xfrm>
            <a:prstGeom prst="rect">
              <a:avLst/>
            </a:prstGeom>
          </p:spPr>
        </p:pic>
        <p:pic>
          <p:nvPicPr>
            <p:cNvPr id="70" name="Picture 69"/>
            <p:cNvPicPr>
              <a:picLocks noChangeAspect="1"/>
            </p:cNvPicPr>
            <p:nvPr/>
          </p:nvPicPr>
          <p:blipFill>
            <a:blip r:embed="rId3">
              <a:duotone>
                <a:schemeClr val="accent5">
                  <a:shade val="45000"/>
                  <a:satMod val="135000"/>
                </a:schemeClr>
                <a:prstClr val="white"/>
              </a:duotone>
            </a:blip>
            <a:stretch>
              <a:fillRect/>
            </a:stretch>
          </p:blipFill>
          <p:spPr>
            <a:xfrm>
              <a:off x="781091" y="2168552"/>
              <a:ext cx="424711" cy="600696"/>
            </a:xfrm>
            <a:prstGeom prst="rect">
              <a:avLst/>
            </a:prstGeom>
          </p:spPr>
        </p:pic>
        <p:pic>
          <p:nvPicPr>
            <p:cNvPr id="74" name="Picture 73"/>
            <p:cNvPicPr>
              <a:picLocks noChangeAspect="1"/>
            </p:cNvPicPr>
            <p:nvPr/>
          </p:nvPicPr>
          <p:blipFill>
            <a:blip r:embed="rId3">
              <a:duotone>
                <a:schemeClr val="accent5">
                  <a:shade val="45000"/>
                  <a:satMod val="135000"/>
                </a:schemeClr>
                <a:prstClr val="white"/>
              </a:duotone>
            </a:blip>
            <a:stretch>
              <a:fillRect/>
            </a:stretch>
          </p:blipFill>
          <p:spPr>
            <a:xfrm>
              <a:off x="572660" y="3736136"/>
              <a:ext cx="424711" cy="600696"/>
            </a:xfrm>
            <a:prstGeom prst="rect">
              <a:avLst/>
            </a:prstGeom>
          </p:spPr>
        </p:pic>
        <p:pic>
          <p:nvPicPr>
            <p:cNvPr id="54" name="Shape 650"/>
            <p:cNvPicPr preferRelativeResize="0"/>
            <p:nvPr/>
          </p:nvPicPr>
          <p:blipFill rotWithShape="1">
            <a:blip r:embed="rId4">
              <a:alphaModFix/>
            </a:blip>
            <a:srcRect t="21144" r="55715" b="28964"/>
            <a:stretch/>
          </p:blipFill>
          <p:spPr>
            <a:xfrm>
              <a:off x="7941823" y="699812"/>
              <a:ext cx="796386" cy="301100"/>
            </a:xfrm>
            <a:prstGeom prst="rect">
              <a:avLst/>
            </a:prstGeom>
            <a:noFill/>
            <a:ln>
              <a:noFill/>
            </a:ln>
          </p:spPr>
        </p:pic>
        <p:pic>
          <p:nvPicPr>
            <p:cNvPr id="55" name="Shape 651"/>
            <p:cNvPicPr preferRelativeResize="0"/>
            <p:nvPr/>
          </p:nvPicPr>
          <p:blipFill rotWithShape="1">
            <a:blip r:embed="rId4">
              <a:alphaModFix/>
            </a:blip>
            <a:srcRect l="50285" t="21128" b="20942"/>
            <a:stretch/>
          </p:blipFill>
          <p:spPr>
            <a:xfrm>
              <a:off x="7860799" y="961301"/>
              <a:ext cx="894034" cy="349603"/>
            </a:xfrm>
            <a:prstGeom prst="rect">
              <a:avLst/>
            </a:prstGeom>
            <a:noFill/>
            <a:ln>
              <a:noFill/>
            </a:ln>
          </p:spPr>
        </p:pic>
        <p:pic>
          <p:nvPicPr>
            <p:cNvPr id="59" name="Picture 58"/>
            <p:cNvPicPr>
              <a:picLocks noChangeAspect="1"/>
            </p:cNvPicPr>
            <p:nvPr/>
          </p:nvPicPr>
          <p:blipFill>
            <a:blip r:embed="rId5"/>
            <a:stretch>
              <a:fillRect/>
            </a:stretch>
          </p:blipFill>
          <p:spPr>
            <a:xfrm>
              <a:off x="6384175" y="566249"/>
              <a:ext cx="487256" cy="487256"/>
            </a:xfrm>
            <a:prstGeom prst="rect">
              <a:avLst/>
            </a:prstGeom>
          </p:spPr>
        </p:pic>
        <p:pic>
          <p:nvPicPr>
            <p:cNvPr id="60" name="Picture 59" descr="spring-cloud.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87430" y="514252"/>
              <a:ext cx="582146" cy="582146"/>
            </a:xfrm>
            <a:prstGeom prst="rect">
              <a:avLst/>
            </a:prstGeom>
          </p:spPr>
        </p:pic>
        <p:pic>
          <p:nvPicPr>
            <p:cNvPr id="61" name="Picture 60"/>
            <p:cNvPicPr>
              <a:picLocks noChangeAspect="1"/>
            </p:cNvPicPr>
            <p:nvPr/>
          </p:nvPicPr>
          <p:blipFill>
            <a:blip r:embed="rId7"/>
            <a:stretch>
              <a:fillRect/>
            </a:stretch>
          </p:blipFill>
          <p:spPr>
            <a:xfrm>
              <a:off x="6442829" y="3737966"/>
              <a:ext cx="877523" cy="565651"/>
            </a:xfrm>
            <a:prstGeom prst="rect">
              <a:avLst/>
            </a:prstGeom>
          </p:spPr>
        </p:pic>
        <p:sp>
          <p:nvSpPr>
            <p:cNvPr id="62" name="Rectangle 61"/>
            <p:cNvSpPr/>
            <p:nvPr/>
          </p:nvSpPr>
          <p:spPr>
            <a:xfrm>
              <a:off x="7033563" y="1002526"/>
              <a:ext cx="689881" cy="461665"/>
            </a:xfrm>
            <a:prstGeom prst="rect">
              <a:avLst/>
            </a:prstGeom>
          </p:spPr>
          <p:txBody>
            <a:bodyPr wrap="none">
              <a:spAutoFit/>
            </a:bodyPr>
            <a:lstStyle/>
            <a:p>
              <a:pPr algn="ctr"/>
              <a:r>
                <a:rPr lang="en-US" sz="1200" kern="0" dirty="0" smtClean="0">
                  <a:solidFill>
                    <a:srgbClr val="5DA831"/>
                  </a:solidFill>
                  <a:latin typeface="Montserrat"/>
                  <a:ea typeface="Roboto"/>
                  <a:cs typeface="Montserrat"/>
                  <a:sym typeface="Roboto"/>
                  <a:rtl val="0"/>
                </a:rPr>
                <a:t>Spring</a:t>
              </a:r>
            </a:p>
            <a:p>
              <a:pPr algn="ctr"/>
              <a:r>
                <a:rPr lang="en-US" sz="1200" kern="0" dirty="0" smtClean="0">
                  <a:solidFill>
                    <a:srgbClr val="5DA831"/>
                  </a:solidFill>
                  <a:latin typeface="Montserrat"/>
                  <a:ea typeface="Roboto"/>
                  <a:cs typeface="Montserrat"/>
                  <a:sym typeface="Roboto"/>
                  <a:rtl val="0"/>
                </a:rPr>
                <a:t>Cloud</a:t>
              </a:r>
              <a:endParaRPr lang="en-US" dirty="0">
                <a:solidFill>
                  <a:srgbClr val="5DA831"/>
                </a:solidFill>
                <a:latin typeface="Montserrat"/>
                <a:cs typeface="Montserrat"/>
              </a:endParaRPr>
            </a:p>
          </p:txBody>
        </p:sp>
        <p:sp>
          <p:nvSpPr>
            <p:cNvPr id="63" name="Rectangle 62"/>
            <p:cNvSpPr/>
            <p:nvPr/>
          </p:nvSpPr>
          <p:spPr>
            <a:xfrm>
              <a:off x="6284941" y="1002526"/>
              <a:ext cx="685725" cy="461665"/>
            </a:xfrm>
            <a:prstGeom prst="rect">
              <a:avLst/>
            </a:prstGeom>
          </p:spPr>
          <p:txBody>
            <a:bodyPr wrap="none">
              <a:spAutoFit/>
            </a:bodyPr>
            <a:lstStyle/>
            <a:p>
              <a:pPr algn="ctr"/>
              <a:r>
                <a:rPr lang="en-US" sz="1200" kern="0" dirty="0" smtClean="0">
                  <a:solidFill>
                    <a:srgbClr val="5DA831"/>
                  </a:solidFill>
                  <a:latin typeface="Montserrat"/>
                  <a:ea typeface="Roboto"/>
                  <a:cs typeface="Montserrat"/>
                  <a:sym typeface="Roboto"/>
                  <a:rtl val="0"/>
                </a:rPr>
                <a:t>Spring</a:t>
              </a:r>
            </a:p>
            <a:p>
              <a:pPr algn="ctr"/>
              <a:r>
                <a:rPr lang="en-US" sz="1200" kern="0" dirty="0" smtClean="0">
                  <a:solidFill>
                    <a:srgbClr val="5DA831"/>
                  </a:solidFill>
                  <a:latin typeface="Montserrat"/>
                  <a:ea typeface="Roboto"/>
                  <a:cs typeface="Montserrat"/>
                  <a:sym typeface="Roboto"/>
                  <a:rtl val="0"/>
                </a:rPr>
                <a:t>Boot</a:t>
              </a:r>
              <a:endParaRPr lang="en-US" dirty="0">
                <a:solidFill>
                  <a:srgbClr val="5DA831"/>
                </a:solidFill>
                <a:latin typeface="Montserrat"/>
                <a:cs typeface="Montserrat"/>
              </a:endParaRPr>
            </a:p>
          </p:txBody>
        </p:sp>
        <p:sp>
          <p:nvSpPr>
            <p:cNvPr id="64" name="Shape 652"/>
            <p:cNvSpPr/>
            <p:nvPr/>
          </p:nvSpPr>
          <p:spPr>
            <a:xfrm>
              <a:off x="6395646" y="4347337"/>
              <a:ext cx="1166970" cy="212895"/>
            </a:xfrm>
            <a:prstGeom prst="rect">
              <a:avLst/>
            </a:prstGeom>
            <a:noFill/>
            <a:ln>
              <a:noFill/>
            </a:ln>
          </p:spPr>
          <p:txBody>
            <a:bodyPr lIns="91425" tIns="45700" rIns="91425" bIns="45700" anchor="t" anchorCtr="0">
              <a:noAutofit/>
            </a:bodyPr>
            <a:lstStyle/>
            <a:p>
              <a:pPr algn="ctr" defTabSz="914400">
                <a:buSzPct val="25000"/>
              </a:pPr>
              <a:r>
                <a:rPr lang="en-US" sz="1400" kern="0" dirty="0" smtClean="0">
                  <a:solidFill>
                    <a:srgbClr val="000000"/>
                  </a:solidFill>
                  <a:latin typeface="Roboto"/>
                  <a:ea typeface="Roboto"/>
                  <a:cs typeface="Roboto"/>
                  <a:sym typeface="Roboto"/>
                  <a:rtl val="0"/>
                </a:rPr>
                <a:t>BOSH</a:t>
              </a:r>
              <a:endParaRPr lang="en-US" sz="1400" kern="0" dirty="0">
                <a:solidFill>
                  <a:srgbClr val="000000"/>
                </a:solidFill>
                <a:latin typeface="Roboto"/>
                <a:ea typeface="Roboto"/>
                <a:cs typeface="Roboto"/>
                <a:sym typeface="Roboto"/>
                <a:rtl val="0"/>
              </a:endParaRPr>
            </a:p>
          </p:txBody>
        </p:sp>
        <p:pic>
          <p:nvPicPr>
            <p:cNvPr id="68" name="Picture 67"/>
            <p:cNvPicPr>
              <a:picLocks noChangeAspect="1"/>
            </p:cNvPicPr>
            <p:nvPr/>
          </p:nvPicPr>
          <p:blipFill rotWithShape="1">
            <a:blip r:embed="rId8"/>
            <a:srcRect l="41205" b="-11762"/>
            <a:stretch/>
          </p:blipFill>
          <p:spPr>
            <a:xfrm>
              <a:off x="6153029" y="2581105"/>
              <a:ext cx="1332430" cy="335304"/>
            </a:xfrm>
            <a:prstGeom prst="rect">
              <a:avLst/>
            </a:prstGeom>
          </p:spPr>
        </p:pic>
        <p:pic>
          <p:nvPicPr>
            <p:cNvPr id="73" name="Picture 72"/>
            <p:cNvPicPr>
              <a:picLocks noChangeAspect="1"/>
            </p:cNvPicPr>
            <p:nvPr/>
          </p:nvPicPr>
          <p:blipFill rotWithShape="1">
            <a:blip r:embed="rId8"/>
            <a:srcRect t="1" r="60471" b="31920"/>
            <a:stretch/>
          </p:blipFill>
          <p:spPr>
            <a:xfrm>
              <a:off x="6364496" y="2326698"/>
              <a:ext cx="905043" cy="206353"/>
            </a:xfrm>
            <a:prstGeom prst="rect">
              <a:avLst/>
            </a:prstGeom>
          </p:spPr>
        </p:pic>
        <p:sp>
          <p:nvSpPr>
            <p:cNvPr id="76" name="Shape 652"/>
            <p:cNvSpPr/>
            <p:nvPr/>
          </p:nvSpPr>
          <p:spPr>
            <a:xfrm>
              <a:off x="7417879" y="2733905"/>
              <a:ext cx="1410191" cy="253521"/>
            </a:xfrm>
            <a:prstGeom prst="rect">
              <a:avLst/>
            </a:prstGeom>
            <a:noFill/>
            <a:ln>
              <a:noFill/>
            </a:ln>
          </p:spPr>
          <p:txBody>
            <a:bodyPr lIns="91425" tIns="45700" rIns="91425" bIns="45700" anchor="t" anchorCtr="0">
              <a:noAutofit/>
            </a:bodyPr>
            <a:lstStyle/>
            <a:p>
              <a:pPr algn="ctr" defTabSz="914400">
                <a:buSzPct val="25000"/>
              </a:pPr>
              <a:r>
                <a:rPr lang="en-US" sz="1400" b="1" kern="0" dirty="0">
                  <a:solidFill>
                    <a:srgbClr val="000000"/>
                  </a:solidFill>
                  <a:latin typeface="Roboto"/>
                  <a:ea typeface="Roboto"/>
                  <a:cs typeface="Roboto"/>
                  <a:sym typeface="Roboto"/>
                  <a:rtl val="0"/>
                </a:rPr>
                <a:t>Cloud Foundry</a:t>
              </a:r>
            </a:p>
          </p:txBody>
        </p:sp>
        <p:sp>
          <p:nvSpPr>
            <p:cNvPr id="77" name="Shape 653"/>
            <p:cNvSpPr/>
            <p:nvPr/>
          </p:nvSpPr>
          <p:spPr>
            <a:xfrm>
              <a:off x="7726510" y="2538684"/>
              <a:ext cx="792929" cy="238113"/>
            </a:xfrm>
            <a:prstGeom prst="rect">
              <a:avLst/>
            </a:prstGeom>
            <a:noFill/>
            <a:ln>
              <a:noFill/>
            </a:ln>
          </p:spPr>
          <p:txBody>
            <a:bodyPr lIns="91425" tIns="45700" rIns="91425" bIns="45700" anchor="t" anchorCtr="0">
              <a:noAutofit/>
            </a:bodyPr>
            <a:lstStyle/>
            <a:p>
              <a:pPr algn="ctr" defTabSz="914400">
                <a:buSzPct val="25000"/>
              </a:pPr>
              <a:r>
                <a:rPr lang="en-US" sz="1400" kern="0" dirty="0">
                  <a:solidFill>
                    <a:srgbClr val="000000"/>
                  </a:solidFill>
                  <a:latin typeface="Roboto"/>
                  <a:ea typeface="Roboto"/>
                  <a:cs typeface="Roboto"/>
                  <a:sym typeface="Roboto"/>
                  <a:rtl val="0"/>
                </a:rPr>
                <a:t>Pivotal</a:t>
              </a:r>
            </a:p>
          </p:txBody>
        </p:sp>
        <p:pic>
          <p:nvPicPr>
            <p:cNvPr id="78" name="Picture 77"/>
            <p:cNvPicPr>
              <a:picLocks noChangeAspect="1"/>
            </p:cNvPicPr>
            <p:nvPr/>
          </p:nvPicPr>
          <p:blipFill rotWithShape="1">
            <a:blip r:embed="rId9"/>
            <a:srcRect l="15906" t="39337" r="64588" b="41817"/>
            <a:stretch/>
          </p:blipFill>
          <p:spPr>
            <a:xfrm>
              <a:off x="7818830" y="2129095"/>
              <a:ext cx="608288" cy="454125"/>
            </a:xfrm>
            <a:prstGeom prst="rect">
              <a:avLst/>
            </a:prstGeom>
          </p:spPr>
        </p:pic>
        <p:sp>
          <p:nvSpPr>
            <p:cNvPr id="79" name="Shape 652"/>
            <p:cNvSpPr/>
            <p:nvPr/>
          </p:nvSpPr>
          <p:spPr>
            <a:xfrm>
              <a:off x="7417879" y="4284584"/>
              <a:ext cx="1410191" cy="253521"/>
            </a:xfrm>
            <a:prstGeom prst="rect">
              <a:avLst/>
            </a:prstGeom>
            <a:noFill/>
            <a:ln>
              <a:noFill/>
            </a:ln>
          </p:spPr>
          <p:txBody>
            <a:bodyPr lIns="91425" tIns="45700" rIns="91425" bIns="45700" anchor="t" anchorCtr="0">
              <a:noAutofit/>
            </a:bodyPr>
            <a:lstStyle/>
            <a:p>
              <a:pPr algn="ctr" defTabSz="914400">
                <a:buSzPct val="25000"/>
              </a:pPr>
              <a:r>
                <a:rPr lang="en-US" sz="1400" b="1" kern="0" dirty="0">
                  <a:solidFill>
                    <a:srgbClr val="000000"/>
                  </a:solidFill>
                  <a:latin typeface="Roboto"/>
                  <a:ea typeface="Roboto"/>
                  <a:cs typeface="Roboto"/>
                  <a:sym typeface="Roboto"/>
                  <a:rtl val="0"/>
                </a:rPr>
                <a:t>Cloud Foundry</a:t>
              </a:r>
            </a:p>
          </p:txBody>
        </p:sp>
        <p:sp>
          <p:nvSpPr>
            <p:cNvPr id="80" name="Shape 653"/>
            <p:cNvSpPr/>
            <p:nvPr/>
          </p:nvSpPr>
          <p:spPr>
            <a:xfrm>
              <a:off x="7726510" y="4078988"/>
              <a:ext cx="792929" cy="238113"/>
            </a:xfrm>
            <a:prstGeom prst="rect">
              <a:avLst/>
            </a:prstGeom>
            <a:noFill/>
            <a:ln>
              <a:noFill/>
            </a:ln>
          </p:spPr>
          <p:txBody>
            <a:bodyPr lIns="91425" tIns="45700" rIns="91425" bIns="45700" anchor="t" anchorCtr="0">
              <a:noAutofit/>
            </a:bodyPr>
            <a:lstStyle/>
            <a:p>
              <a:pPr algn="ctr" defTabSz="914400">
                <a:buSzPct val="25000"/>
              </a:pPr>
              <a:r>
                <a:rPr lang="en-US" sz="1400" kern="0" dirty="0">
                  <a:solidFill>
                    <a:srgbClr val="000000"/>
                  </a:solidFill>
                  <a:latin typeface="Roboto"/>
                  <a:ea typeface="Roboto"/>
                  <a:cs typeface="Roboto"/>
                  <a:sym typeface="Roboto"/>
                  <a:rtl val="0"/>
                </a:rPr>
                <a:t>Pivotal</a:t>
              </a:r>
            </a:p>
          </p:txBody>
        </p:sp>
        <p:pic>
          <p:nvPicPr>
            <p:cNvPr id="81" name="Picture 80"/>
            <p:cNvPicPr>
              <a:picLocks noChangeAspect="1"/>
            </p:cNvPicPr>
            <p:nvPr/>
          </p:nvPicPr>
          <p:blipFill rotWithShape="1">
            <a:blip r:embed="rId9"/>
            <a:srcRect l="15906" t="39337" r="64588" b="41817"/>
            <a:stretch/>
          </p:blipFill>
          <p:spPr>
            <a:xfrm>
              <a:off x="7818830" y="3664105"/>
              <a:ext cx="608288" cy="454125"/>
            </a:xfrm>
            <a:prstGeom prst="rect">
              <a:avLst/>
            </a:prstGeom>
          </p:spPr>
        </p:pic>
        <p:sp>
          <p:nvSpPr>
            <p:cNvPr id="82" name="Rectangle 81"/>
            <p:cNvSpPr/>
            <p:nvPr/>
          </p:nvSpPr>
          <p:spPr>
            <a:xfrm>
              <a:off x="477520" y="1619829"/>
              <a:ext cx="8397748" cy="307777"/>
            </a:xfrm>
            <a:prstGeom prst="rect">
              <a:avLst/>
            </a:prstGeom>
          </p:spPr>
          <p:txBody>
            <a:bodyPr wrap="square">
              <a:spAutoFit/>
            </a:bodyPr>
            <a:lstStyle/>
            <a:p>
              <a:pPr algn="ctr"/>
              <a:r>
                <a:rPr lang="en-US" sz="1400" kern="0" dirty="0" smtClean="0">
                  <a:solidFill>
                    <a:srgbClr val="000000"/>
                  </a:solidFill>
                  <a:latin typeface="Roboto Bold"/>
                  <a:ea typeface="Roboto"/>
                  <a:cs typeface="Roboto Bold"/>
                  <a:sym typeface="Roboto"/>
                  <a:rtl val="0"/>
                </a:rPr>
                <a:t>Contract: </a:t>
              </a:r>
              <a:r>
                <a:rPr lang="en-US" sz="1400" b="1" kern="0" dirty="0" smtClean="0">
                  <a:solidFill>
                    <a:srgbClr val="000000"/>
                  </a:solidFill>
                  <a:latin typeface="Roboto Bold"/>
                  <a:ea typeface="Roboto"/>
                  <a:cs typeface="Roboto Bold"/>
                  <a:sym typeface="Roboto"/>
                  <a:rtl val="0"/>
                </a:rPr>
                <a:t>12 Factor Application</a:t>
              </a:r>
              <a:endParaRPr lang="en-US" sz="2000" b="1" dirty="0">
                <a:solidFill>
                  <a:srgbClr val="000000"/>
                </a:solidFill>
                <a:latin typeface="Roboto Bold"/>
                <a:cs typeface="Roboto Bold"/>
              </a:endParaRPr>
            </a:p>
          </p:txBody>
        </p:sp>
        <p:sp>
          <p:nvSpPr>
            <p:cNvPr id="83" name="Rectangle 82"/>
            <p:cNvSpPr/>
            <p:nvPr/>
          </p:nvSpPr>
          <p:spPr>
            <a:xfrm>
              <a:off x="477520" y="3190799"/>
              <a:ext cx="8397748" cy="307777"/>
            </a:xfrm>
            <a:prstGeom prst="rect">
              <a:avLst/>
            </a:prstGeom>
          </p:spPr>
          <p:txBody>
            <a:bodyPr wrap="square">
              <a:spAutoFit/>
            </a:bodyPr>
            <a:lstStyle/>
            <a:p>
              <a:pPr algn="ctr"/>
              <a:r>
                <a:rPr lang="en-US" sz="1400" kern="0" dirty="0" smtClean="0">
                  <a:solidFill>
                    <a:srgbClr val="000000"/>
                  </a:solidFill>
                  <a:latin typeface="Roboto Bold"/>
                  <a:ea typeface="Roboto"/>
                  <a:cs typeface="Roboto Bold"/>
                  <a:sym typeface="Roboto"/>
                  <a:rtl val="0"/>
                </a:rPr>
                <a:t>Contract: </a:t>
              </a:r>
              <a:r>
                <a:rPr lang="en-US" sz="1400" b="1" kern="0" dirty="0" smtClean="0">
                  <a:solidFill>
                    <a:srgbClr val="000000"/>
                  </a:solidFill>
                  <a:latin typeface="Roboto Bold"/>
                  <a:ea typeface="Roboto"/>
                  <a:cs typeface="Roboto Bold"/>
                  <a:sym typeface="Roboto"/>
                  <a:rtl val="0"/>
                </a:rPr>
                <a:t>BOSH Release</a:t>
              </a:r>
              <a:endParaRPr lang="en-US" sz="2000" b="1" dirty="0">
                <a:solidFill>
                  <a:srgbClr val="000000"/>
                </a:solidFill>
                <a:latin typeface="Roboto Bold"/>
                <a:cs typeface="Roboto Bold"/>
              </a:endParaRPr>
            </a:p>
          </p:txBody>
        </p:sp>
        <p:pic>
          <p:nvPicPr>
            <p:cNvPr id="12" name="Picture 11"/>
            <p:cNvPicPr>
              <a:picLocks noChangeAspect="1"/>
            </p:cNvPicPr>
            <p:nvPr/>
          </p:nvPicPr>
          <p:blipFill>
            <a:blip r:embed="rId10"/>
            <a:stretch>
              <a:fillRect/>
            </a:stretch>
          </p:blipFill>
          <p:spPr>
            <a:xfrm>
              <a:off x="3142735" y="1649629"/>
              <a:ext cx="206495" cy="262737"/>
            </a:xfrm>
            <a:prstGeom prst="rect">
              <a:avLst/>
            </a:prstGeom>
          </p:spPr>
        </p:pic>
        <p:pic>
          <p:nvPicPr>
            <p:cNvPr id="84" name="Picture 83"/>
            <p:cNvPicPr>
              <a:picLocks noChangeAspect="1"/>
            </p:cNvPicPr>
            <p:nvPr/>
          </p:nvPicPr>
          <p:blipFill>
            <a:blip r:embed="rId10"/>
            <a:stretch>
              <a:fillRect/>
            </a:stretch>
          </p:blipFill>
          <p:spPr>
            <a:xfrm>
              <a:off x="3440532" y="3217403"/>
              <a:ext cx="206495" cy="262737"/>
            </a:xfrm>
            <a:prstGeom prst="rect">
              <a:avLst/>
            </a:prstGeom>
          </p:spPr>
        </p:pic>
      </p:grpSp>
      <p:sp>
        <p:nvSpPr>
          <p:cNvPr id="40" name="Title 1"/>
          <p:cNvSpPr txBox="1">
            <a:spLocks/>
          </p:cNvSpPr>
          <p:nvPr/>
        </p:nvSpPr>
        <p:spPr>
          <a:xfrm>
            <a:off x="110128" y="98224"/>
            <a:ext cx="8410499" cy="460500"/>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stStyle>
          <a:p>
            <a:r>
              <a:rPr lang="en-US" sz="2800" b="1" dirty="0" smtClean="0">
                <a:solidFill>
                  <a:srgbClr val="1C7B70"/>
                </a:solidFill>
              </a:rPr>
              <a:t>Cloud Native Platform Overview</a:t>
            </a:r>
          </a:p>
        </p:txBody>
      </p:sp>
    </p:spTree>
    <p:extLst>
      <p:ext uri="{BB962C8B-B14F-4D97-AF65-F5344CB8AC3E}">
        <p14:creationId xmlns:p14="http://schemas.microsoft.com/office/powerpoint/2010/main" val="259867571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818" y="690924"/>
            <a:ext cx="5283046" cy="39041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5306704" y="1075528"/>
            <a:ext cx="2920954" cy="1077218"/>
          </a:xfrm>
          <a:prstGeom prst="rect">
            <a:avLst/>
          </a:prstGeom>
          <a:noFill/>
          <a:ln>
            <a:solidFill>
              <a:schemeClr val="bg1">
                <a:lumMod val="85000"/>
              </a:schemeClr>
            </a:solidFill>
          </a:ln>
        </p:spPr>
        <p:txBody>
          <a:bodyPr wrap="square" rtlCol="0">
            <a:spAutoFit/>
          </a:bodyPr>
          <a:lstStyle/>
          <a:p>
            <a:r>
              <a:rPr lang="en-US" sz="1600" dirty="0" smtClean="0"/>
              <a:t>The hardest part of building microservices is in the outer architecture (All of the blue boxed components).</a:t>
            </a:r>
            <a:endParaRPr lang="en-US" sz="1600" dirty="0"/>
          </a:p>
        </p:txBody>
      </p:sp>
      <p:sp>
        <p:nvSpPr>
          <p:cNvPr id="6" name="TextBox 5"/>
          <p:cNvSpPr txBox="1"/>
          <p:nvPr/>
        </p:nvSpPr>
        <p:spPr>
          <a:xfrm>
            <a:off x="5870696" y="2332933"/>
            <a:ext cx="3075793" cy="1077218"/>
          </a:xfrm>
          <a:prstGeom prst="rect">
            <a:avLst/>
          </a:prstGeom>
          <a:noFill/>
          <a:ln>
            <a:solidFill>
              <a:schemeClr val="bg1">
                <a:lumMod val="85000"/>
              </a:schemeClr>
            </a:solidFill>
          </a:ln>
        </p:spPr>
        <p:txBody>
          <a:bodyPr wrap="square" rtlCol="0">
            <a:spAutoFit/>
          </a:bodyPr>
          <a:lstStyle/>
          <a:p>
            <a:r>
              <a:rPr lang="en-US" sz="1600" dirty="0" smtClean="0"/>
              <a:t>Easiest part of the microservices is in the inner architecture. The architecture of an individual microservice.</a:t>
            </a:r>
            <a:endParaRPr lang="en-US" sz="1600" dirty="0"/>
          </a:p>
        </p:txBody>
      </p:sp>
      <p:sp>
        <p:nvSpPr>
          <p:cNvPr id="7" name="TextBox 6"/>
          <p:cNvSpPr txBox="1"/>
          <p:nvPr/>
        </p:nvSpPr>
        <p:spPr>
          <a:xfrm>
            <a:off x="4918364" y="3684075"/>
            <a:ext cx="3452091" cy="646331"/>
          </a:xfrm>
          <a:prstGeom prst="rect">
            <a:avLst/>
          </a:prstGeom>
          <a:solidFill>
            <a:schemeClr val="accent6">
              <a:lumMod val="60000"/>
              <a:lumOff val="40000"/>
            </a:schemeClr>
          </a:solidFill>
          <a:ln>
            <a:solidFill>
              <a:schemeClr val="bg1">
                <a:lumMod val="85000"/>
              </a:schemeClr>
            </a:solidFill>
          </a:ln>
        </p:spPr>
        <p:txBody>
          <a:bodyPr wrap="square" rtlCol="0">
            <a:spAutoFit/>
          </a:bodyPr>
          <a:lstStyle/>
          <a:p>
            <a:r>
              <a:rPr lang="en-US" b="1" i="1" dirty="0" smtClean="0"/>
              <a:t>Cloud Native platforms provide the outer architecture</a:t>
            </a:r>
            <a:endParaRPr lang="en-US" b="1" i="1" dirty="0"/>
          </a:p>
        </p:txBody>
      </p:sp>
      <p:sp>
        <p:nvSpPr>
          <p:cNvPr id="9" name="Title 3"/>
          <p:cNvSpPr>
            <a:spLocks noGrp="1"/>
          </p:cNvSpPr>
          <p:nvPr>
            <p:ph type="title"/>
          </p:nvPr>
        </p:nvSpPr>
        <p:spPr>
          <a:xfrm>
            <a:off x="113722" y="149918"/>
            <a:ext cx="9030278" cy="474445"/>
          </a:xfrm>
        </p:spPr>
        <p:txBody>
          <a:bodyPr/>
          <a:lstStyle/>
          <a:p>
            <a:pPr lvl="0"/>
            <a:r>
              <a:rPr lang="en-US" sz="2800" b="1" dirty="0" smtClean="0">
                <a:solidFill>
                  <a:srgbClr val="1C7B70"/>
                </a:solidFill>
              </a:rPr>
              <a:t>The Role of Cloud Native Platforms in </a:t>
            </a:r>
            <a:r>
              <a:rPr lang="en-US" sz="2800" b="1" dirty="0" err="1" smtClean="0">
                <a:solidFill>
                  <a:srgbClr val="1C7B70"/>
                </a:solidFill>
              </a:rPr>
              <a:t>Microservices</a:t>
            </a:r>
            <a:endParaRPr lang="en-US" sz="2800" b="1" dirty="0">
              <a:solidFill>
                <a:srgbClr val="1C7B70"/>
              </a:solidFill>
            </a:endParaRPr>
          </a:p>
        </p:txBody>
      </p:sp>
    </p:spTree>
    <p:extLst>
      <p:ext uri="{BB962C8B-B14F-4D97-AF65-F5344CB8AC3E}">
        <p14:creationId xmlns:p14="http://schemas.microsoft.com/office/powerpoint/2010/main" val="287403777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Shape 165"/>
          <p:cNvSpPr txBox="1">
            <a:spLocks noGrp="1"/>
          </p:cNvSpPr>
          <p:nvPr>
            <p:ph type="title"/>
          </p:nvPr>
        </p:nvSpPr>
        <p:spPr>
          <a:xfrm>
            <a:off x="275128" y="186895"/>
            <a:ext cx="8777400" cy="460500"/>
          </a:xfrm>
          <a:prstGeom prst="rect">
            <a:avLst/>
          </a:prstGeom>
          <a:noFill/>
          <a:ln>
            <a:noFill/>
          </a:ln>
        </p:spPr>
        <p:txBody>
          <a:bodyPr lIns="91425" tIns="91425" rIns="91425" bIns="91425" anchor="t" anchorCtr="0">
            <a:noAutofit/>
          </a:bodyPr>
          <a:lstStyle/>
          <a:p>
            <a:pPr marL="0" marR="0" lvl="0" indent="0" algn="l" rtl="0">
              <a:lnSpc>
                <a:spcPct val="90000"/>
              </a:lnSpc>
              <a:spcBef>
                <a:spcPts val="0"/>
              </a:spcBef>
              <a:buClr>
                <a:srgbClr val="008774"/>
              </a:buClr>
              <a:buSzPct val="25000"/>
              <a:buFont typeface="Arial"/>
              <a:buNone/>
            </a:pPr>
            <a:r>
              <a:rPr lang="en-US" sz="2800" b="1" dirty="0">
                <a:solidFill>
                  <a:srgbClr val="008774"/>
                </a:solidFill>
              </a:rPr>
              <a:t>Pivotal </a:t>
            </a:r>
            <a:r>
              <a:rPr lang="en-US" sz="2800" b="1" dirty="0" smtClean="0">
                <a:solidFill>
                  <a:srgbClr val="008774"/>
                </a:solidFill>
              </a:rPr>
              <a:t>Cloud </a:t>
            </a:r>
            <a:r>
              <a:rPr lang="en-US" sz="2800" b="1" dirty="0">
                <a:solidFill>
                  <a:srgbClr val="008774"/>
                </a:solidFill>
              </a:rPr>
              <a:t>Foundry</a:t>
            </a:r>
          </a:p>
          <a:p>
            <a:pPr marL="0" marR="0" lvl="0" indent="0" algn="l" rtl="0">
              <a:lnSpc>
                <a:spcPct val="90000"/>
              </a:lnSpc>
              <a:spcBef>
                <a:spcPts val="0"/>
              </a:spcBef>
              <a:buClr>
                <a:srgbClr val="008774"/>
              </a:buClr>
              <a:buSzPct val="25000"/>
              <a:buFont typeface="Arial"/>
              <a:buNone/>
            </a:pPr>
            <a:r>
              <a:rPr lang="en-US" sz="2000" b="0" i="1" dirty="0" smtClean="0">
                <a:solidFill>
                  <a:srgbClr val="000000"/>
                </a:solidFill>
                <a:latin typeface="+mj-lt"/>
              </a:rPr>
              <a:t>Worldwide cross industry adoption</a:t>
            </a:r>
            <a:endParaRPr lang="en-US" sz="2000" b="0" i="1" dirty="0">
              <a:solidFill>
                <a:srgbClr val="000000"/>
              </a:solidFill>
              <a:latin typeface="+mj-lt"/>
            </a:endParaRPr>
          </a:p>
        </p:txBody>
      </p:sp>
      <p:sp>
        <p:nvSpPr>
          <p:cNvPr id="166" name="Shape 166"/>
          <p:cNvSpPr/>
          <p:nvPr/>
        </p:nvSpPr>
        <p:spPr>
          <a:xfrm>
            <a:off x="155575" y="-144463"/>
            <a:ext cx="304798" cy="304801"/>
          </a:xfrm>
          <a:prstGeom prst="rect">
            <a:avLst/>
          </a:prstGeom>
          <a:noFill/>
          <a:ln>
            <a:noFill/>
          </a:ln>
        </p:spPr>
        <p:txBody>
          <a:bodyPr lIns="91425" tIns="45700" rIns="91425" bIns="45700" anchor="t" anchorCtr="0">
            <a:noAutofit/>
          </a:bodyPr>
          <a:lstStyle/>
          <a:p>
            <a:pPr marL="0" marR="0" lvl="0" indent="0" algn="l" rtl="0">
              <a:spcBef>
                <a:spcPts val="0"/>
              </a:spcBef>
              <a:buClr>
                <a:schemeClr val="dk1"/>
              </a:buClr>
              <a:buFont typeface="Calibri"/>
              <a:buNone/>
            </a:pPr>
            <a:endParaRPr sz="1800" b="0" i="0" u="none" strike="noStrike" cap="none" baseline="0">
              <a:solidFill>
                <a:schemeClr val="dk1"/>
              </a:solidFill>
              <a:latin typeface="Arial"/>
              <a:ea typeface="Arial"/>
              <a:cs typeface="Arial"/>
              <a:sym typeface="Arial"/>
            </a:endParaRPr>
          </a:p>
        </p:txBody>
      </p:sp>
      <p:sp>
        <p:nvSpPr>
          <p:cNvPr id="167" name="Shape 167"/>
          <p:cNvSpPr/>
          <p:nvPr/>
        </p:nvSpPr>
        <p:spPr>
          <a:xfrm>
            <a:off x="155575" y="-144463"/>
            <a:ext cx="304798" cy="304801"/>
          </a:xfrm>
          <a:prstGeom prst="rect">
            <a:avLst/>
          </a:prstGeom>
          <a:noFill/>
          <a:ln>
            <a:noFill/>
          </a:ln>
        </p:spPr>
        <p:txBody>
          <a:bodyPr lIns="91425" tIns="45700" rIns="91425" bIns="45700" anchor="t" anchorCtr="0">
            <a:noAutofit/>
          </a:bodyPr>
          <a:lstStyle/>
          <a:p>
            <a:pPr marL="0" marR="0" lvl="0" indent="0" algn="l" rtl="0">
              <a:spcBef>
                <a:spcPts val="0"/>
              </a:spcBef>
              <a:buClr>
                <a:schemeClr val="dk1"/>
              </a:buClr>
              <a:buFont typeface="Calibri"/>
              <a:buNone/>
            </a:pPr>
            <a:endParaRPr sz="1800" b="0" i="0" u="none" strike="noStrike" cap="none" baseline="0">
              <a:solidFill>
                <a:schemeClr val="dk1"/>
              </a:solidFill>
              <a:latin typeface="Arial"/>
              <a:ea typeface="Arial"/>
              <a:cs typeface="Arial"/>
              <a:sym typeface="Arial"/>
            </a:endParaRPr>
          </a:p>
        </p:txBody>
      </p:sp>
      <p:sp>
        <p:nvSpPr>
          <p:cNvPr id="168" name="Shape 168"/>
          <p:cNvSpPr/>
          <p:nvPr/>
        </p:nvSpPr>
        <p:spPr>
          <a:xfrm>
            <a:off x="155575" y="-144463"/>
            <a:ext cx="304798" cy="304801"/>
          </a:xfrm>
          <a:prstGeom prst="rect">
            <a:avLst/>
          </a:prstGeom>
          <a:noFill/>
          <a:ln>
            <a:noFill/>
          </a:ln>
        </p:spPr>
        <p:txBody>
          <a:bodyPr lIns="91425" tIns="45700" rIns="91425" bIns="45700" anchor="t" anchorCtr="0">
            <a:noAutofit/>
          </a:bodyPr>
          <a:lstStyle/>
          <a:p>
            <a:pPr marL="0" marR="0" lvl="0" indent="0" algn="l" rtl="0">
              <a:spcBef>
                <a:spcPts val="0"/>
              </a:spcBef>
              <a:buClr>
                <a:schemeClr val="dk1"/>
              </a:buClr>
              <a:buFont typeface="Calibri"/>
              <a:buNone/>
            </a:pPr>
            <a:endParaRPr sz="1800" b="0" i="0" u="none" strike="noStrike" cap="none" baseline="0">
              <a:solidFill>
                <a:schemeClr val="dk1"/>
              </a:solidFill>
              <a:latin typeface="Arial"/>
              <a:ea typeface="Arial"/>
              <a:cs typeface="Arial"/>
              <a:sym typeface="Arial"/>
            </a:endParaRPr>
          </a:p>
        </p:txBody>
      </p:sp>
      <p:sp>
        <p:nvSpPr>
          <p:cNvPr id="169" name="Shape 169"/>
          <p:cNvSpPr/>
          <p:nvPr/>
        </p:nvSpPr>
        <p:spPr>
          <a:xfrm>
            <a:off x="155575" y="-144463"/>
            <a:ext cx="304798" cy="304801"/>
          </a:xfrm>
          <a:prstGeom prst="rect">
            <a:avLst/>
          </a:prstGeom>
          <a:noFill/>
          <a:ln>
            <a:noFill/>
          </a:ln>
        </p:spPr>
        <p:txBody>
          <a:bodyPr lIns="91425" tIns="45700" rIns="91425" bIns="45700" anchor="t" anchorCtr="0">
            <a:noAutofit/>
          </a:bodyPr>
          <a:lstStyle/>
          <a:p>
            <a:pPr marL="0" marR="0" lvl="0" indent="0" algn="l" rtl="0">
              <a:spcBef>
                <a:spcPts val="0"/>
              </a:spcBef>
              <a:buClr>
                <a:schemeClr val="dk1"/>
              </a:buClr>
              <a:buFont typeface="Calibri"/>
              <a:buNone/>
            </a:pPr>
            <a:endParaRPr sz="1800" b="0" i="0" u="none" strike="noStrike" cap="none" baseline="0">
              <a:solidFill>
                <a:schemeClr val="dk1"/>
              </a:solidFill>
              <a:latin typeface="Arial"/>
              <a:ea typeface="Arial"/>
              <a:cs typeface="Arial"/>
              <a:sym typeface="Arial"/>
            </a:endParaRPr>
          </a:p>
        </p:txBody>
      </p:sp>
      <p:sp>
        <p:nvSpPr>
          <p:cNvPr id="170" name="Shape 170"/>
          <p:cNvSpPr/>
          <p:nvPr/>
        </p:nvSpPr>
        <p:spPr>
          <a:xfrm>
            <a:off x="155575" y="-144463"/>
            <a:ext cx="304798" cy="304801"/>
          </a:xfrm>
          <a:prstGeom prst="rect">
            <a:avLst/>
          </a:prstGeom>
          <a:noFill/>
          <a:ln>
            <a:noFill/>
          </a:ln>
        </p:spPr>
        <p:txBody>
          <a:bodyPr lIns="91425" tIns="45700" rIns="91425" bIns="45700" anchor="t" anchorCtr="0">
            <a:noAutofit/>
          </a:bodyPr>
          <a:lstStyle/>
          <a:p>
            <a:pPr marL="0" marR="0" lvl="0" indent="0" algn="l" rtl="0">
              <a:spcBef>
                <a:spcPts val="0"/>
              </a:spcBef>
              <a:buClr>
                <a:schemeClr val="dk1"/>
              </a:buClr>
              <a:buFont typeface="Calibri"/>
              <a:buNone/>
            </a:pPr>
            <a:endParaRPr sz="1800" b="0" i="0" u="none" strike="noStrike" cap="none" baseline="0">
              <a:solidFill>
                <a:schemeClr val="dk1"/>
              </a:solidFill>
              <a:latin typeface="Arial"/>
              <a:ea typeface="Arial"/>
              <a:cs typeface="Arial"/>
              <a:sym typeface="Arial"/>
            </a:endParaRPr>
          </a:p>
        </p:txBody>
      </p:sp>
      <p:sp>
        <p:nvSpPr>
          <p:cNvPr id="171" name="Shape 171"/>
          <p:cNvSpPr/>
          <p:nvPr/>
        </p:nvSpPr>
        <p:spPr>
          <a:xfrm>
            <a:off x="155575" y="-144463"/>
            <a:ext cx="304798" cy="304801"/>
          </a:xfrm>
          <a:prstGeom prst="rect">
            <a:avLst/>
          </a:prstGeom>
          <a:noFill/>
          <a:ln>
            <a:noFill/>
          </a:ln>
        </p:spPr>
        <p:txBody>
          <a:bodyPr lIns="91425" tIns="45700" rIns="91425" bIns="45700" anchor="t" anchorCtr="0">
            <a:noAutofit/>
          </a:bodyPr>
          <a:lstStyle/>
          <a:p>
            <a:pPr marL="0" marR="0" lvl="0" indent="0" algn="l" rtl="0">
              <a:spcBef>
                <a:spcPts val="0"/>
              </a:spcBef>
              <a:buClr>
                <a:schemeClr val="dk1"/>
              </a:buClr>
              <a:buFont typeface="Calibri"/>
              <a:buNone/>
            </a:pPr>
            <a:endParaRPr sz="1800" b="0" i="0" u="none" strike="noStrike" cap="none" baseline="0">
              <a:solidFill>
                <a:schemeClr val="dk1"/>
              </a:solidFill>
              <a:latin typeface="Arial"/>
              <a:ea typeface="Arial"/>
              <a:cs typeface="Arial"/>
              <a:sym typeface="Arial"/>
            </a:endParaRPr>
          </a:p>
        </p:txBody>
      </p:sp>
      <p:sp>
        <p:nvSpPr>
          <p:cNvPr id="172" name="Shape 172"/>
          <p:cNvSpPr/>
          <p:nvPr/>
        </p:nvSpPr>
        <p:spPr>
          <a:xfrm>
            <a:off x="155575" y="-144463"/>
            <a:ext cx="304798" cy="304801"/>
          </a:xfrm>
          <a:prstGeom prst="rect">
            <a:avLst/>
          </a:prstGeom>
          <a:noFill/>
          <a:ln>
            <a:noFill/>
          </a:ln>
        </p:spPr>
        <p:txBody>
          <a:bodyPr lIns="91425" tIns="45700" rIns="91425" bIns="45700" anchor="t" anchorCtr="0">
            <a:noAutofit/>
          </a:bodyPr>
          <a:lstStyle/>
          <a:p>
            <a:pPr marL="0" marR="0" lvl="0" indent="0" algn="l" rtl="0">
              <a:spcBef>
                <a:spcPts val="0"/>
              </a:spcBef>
              <a:buClr>
                <a:schemeClr val="dk1"/>
              </a:buClr>
              <a:buFont typeface="Calibri"/>
              <a:buNone/>
            </a:pPr>
            <a:endParaRPr sz="1800" b="0" i="0" u="none" strike="noStrike" cap="none" baseline="0">
              <a:solidFill>
                <a:schemeClr val="dk1"/>
              </a:solidFill>
              <a:latin typeface="Arial"/>
              <a:ea typeface="Arial"/>
              <a:cs typeface="Arial"/>
              <a:sym typeface="Arial"/>
            </a:endParaRPr>
          </a:p>
        </p:txBody>
      </p:sp>
      <p:sp>
        <p:nvSpPr>
          <p:cNvPr id="173" name="Shape 173"/>
          <p:cNvSpPr/>
          <p:nvPr/>
        </p:nvSpPr>
        <p:spPr>
          <a:xfrm>
            <a:off x="155575" y="-144463"/>
            <a:ext cx="304798" cy="304801"/>
          </a:xfrm>
          <a:prstGeom prst="rect">
            <a:avLst/>
          </a:prstGeom>
          <a:noFill/>
          <a:ln>
            <a:noFill/>
          </a:ln>
        </p:spPr>
        <p:txBody>
          <a:bodyPr lIns="91425" tIns="45700" rIns="91425" bIns="45700" anchor="t" anchorCtr="0">
            <a:noAutofit/>
          </a:bodyPr>
          <a:lstStyle/>
          <a:p>
            <a:pPr marL="0" marR="0" lvl="0" indent="0" algn="l" rtl="0">
              <a:spcBef>
                <a:spcPts val="0"/>
              </a:spcBef>
              <a:buClr>
                <a:schemeClr val="dk1"/>
              </a:buClr>
              <a:buFont typeface="Calibri"/>
              <a:buNone/>
            </a:pPr>
            <a:endParaRPr sz="1800" b="0" i="0" u="none" strike="noStrike" cap="none" baseline="0">
              <a:solidFill>
                <a:schemeClr val="dk1"/>
              </a:solidFill>
              <a:latin typeface="Arial"/>
              <a:ea typeface="Arial"/>
              <a:cs typeface="Arial"/>
              <a:sym typeface="Arial"/>
            </a:endParaRPr>
          </a:p>
        </p:txBody>
      </p:sp>
      <p:sp>
        <p:nvSpPr>
          <p:cNvPr id="174" name="Shape 174"/>
          <p:cNvSpPr/>
          <p:nvPr/>
        </p:nvSpPr>
        <p:spPr>
          <a:xfrm>
            <a:off x="155575" y="-144463"/>
            <a:ext cx="304798" cy="304801"/>
          </a:xfrm>
          <a:prstGeom prst="rect">
            <a:avLst/>
          </a:prstGeom>
          <a:noFill/>
          <a:ln>
            <a:noFill/>
          </a:ln>
        </p:spPr>
        <p:txBody>
          <a:bodyPr lIns="91425" tIns="45700" rIns="91425" bIns="45700" anchor="t" anchorCtr="0">
            <a:noAutofit/>
          </a:bodyPr>
          <a:lstStyle/>
          <a:p>
            <a:pPr marL="0" marR="0" lvl="0" indent="0" algn="l" rtl="0">
              <a:spcBef>
                <a:spcPts val="0"/>
              </a:spcBef>
              <a:buClr>
                <a:schemeClr val="dk1"/>
              </a:buClr>
              <a:buFont typeface="Calibri"/>
              <a:buNone/>
            </a:pPr>
            <a:endParaRPr sz="1800" b="0" i="0" u="none" strike="noStrike" cap="none" baseline="0">
              <a:solidFill>
                <a:schemeClr val="dk1"/>
              </a:solidFill>
              <a:latin typeface="Arial"/>
              <a:ea typeface="Arial"/>
              <a:cs typeface="Arial"/>
              <a:sym typeface="Arial"/>
            </a:endParaRPr>
          </a:p>
        </p:txBody>
      </p:sp>
      <p:sp>
        <p:nvSpPr>
          <p:cNvPr id="175" name="Shape 175"/>
          <p:cNvSpPr/>
          <p:nvPr/>
        </p:nvSpPr>
        <p:spPr>
          <a:xfrm>
            <a:off x="155575" y="-144463"/>
            <a:ext cx="304798" cy="304801"/>
          </a:xfrm>
          <a:prstGeom prst="rect">
            <a:avLst/>
          </a:prstGeom>
          <a:noFill/>
          <a:ln>
            <a:noFill/>
          </a:ln>
        </p:spPr>
        <p:txBody>
          <a:bodyPr lIns="91425" tIns="45700" rIns="91425" bIns="45700" anchor="t" anchorCtr="0">
            <a:noAutofit/>
          </a:bodyPr>
          <a:lstStyle/>
          <a:p>
            <a:pPr marL="0" marR="0" lvl="0" indent="0" algn="l" rtl="0">
              <a:spcBef>
                <a:spcPts val="0"/>
              </a:spcBef>
              <a:buClr>
                <a:schemeClr val="dk1"/>
              </a:buClr>
              <a:buFont typeface="Calibri"/>
              <a:buNone/>
            </a:pPr>
            <a:endParaRPr sz="1800" b="0" i="0" u="none" strike="noStrike" cap="none" baseline="0">
              <a:solidFill>
                <a:schemeClr val="dk1"/>
              </a:solidFill>
              <a:latin typeface="Arial"/>
              <a:ea typeface="Arial"/>
              <a:cs typeface="Arial"/>
              <a:sym typeface="Arial"/>
            </a:endParaRPr>
          </a:p>
        </p:txBody>
      </p:sp>
      <p:sp>
        <p:nvSpPr>
          <p:cNvPr id="176" name="Shape 176"/>
          <p:cNvSpPr/>
          <p:nvPr/>
        </p:nvSpPr>
        <p:spPr>
          <a:xfrm>
            <a:off x="155575" y="-144463"/>
            <a:ext cx="304798" cy="304801"/>
          </a:xfrm>
          <a:prstGeom prst="rect">
            <a:avLst/>
          </a:prstGeom>
          <a:noFill/>
          <a:ln>
            <a:noFill/>
          </a:ln>
        </p:spPr>
        <p:txBody>
          <a:bodyPr lIns="91425" tIns="45700" rIns="91425" bIns="45700" anchor="t" anchorCtr="0">
            <a:noAutofit/>
          </a:bodyPr>
          <a:lstStyle/>
          <a:p>
            <a:pPr marL="0" marR="0" lvl="0" indent="0" algn="l" rtl="0">
              <a:spcBef>
                <a:spcPts val="0"/>
              </a:spcBef>
              <a:buClr>
                <a:schemeClr val="dk1"/>
              </a:buClr>
              <a:buFont typeface="Calibri"/>
              <a:buNone/>
            </a:pPr>
            <a:endParaRPr sz="1800" b="0" i="0" u="none" strike="noStrike" cap="none" baseline="0">
              <a:solidFill>
                <a:schemeClr val="dk1"/>
              </a:solidFill>
              <a:latin typeface="Arial"/>
              <a:ea typeface="Arial"/>
              <a:cs typeface="Arial"/>
              <a:sym typeface="Arial"/>
            </a:endParaRPr>
          </a:p>
        </p:txBody>
      </p:sp>
      <p:sp>
        <p:nvSpPr>
          <p:cNvPr id="177" name="Shape 177"/>
          <p:cNvSpPr/>
          <p:nvPr/>
        </p:nvSpPr>
        <p:spPr>
          <a:xfrm>
            <a:off x="155575" y="-144463"/>
            <a:ext cx="304798" cy="304801"/>
          </a:xfrm>
          <a:prstGeom prst="rect">
            <a:avLst/>
          </a:prstGeom>
          <a:noFill/>
          <a:ln>
            <a:noFill/>
          </a:ln>
        </p:spPr>
        <p:txBody>
          <a:bodyPr lIns="91425" tIns="45700" rIns="91425" bIns="45700" anchor="t" anchorCtr="0">
            <a:noAutofit/>
          </a:bodyPr>
          <a:lstStyle/>
          <a:p>
            <a:pPr marL="0" marR="0" lvl="0" indent="0" algn="l" rtl="0">
              <a:spcBef>
                <a:spcPts val="0"/>
              </a:spcBef>
              <a:buClr>
                <a:schemeClr val="dk1"/>
              </a:buClr>
              <a:buFont typeface="Calibri"/>
              <a:buNone/>
            </a:pPr>
            <a:endParaRPr sz="1800" b="0" i="0" u="none" strike="noStrike" cap="none" baseline="0">
              <a:solidFill>
                <a:schemeClr val="dk1"/>
              </a:solidFill>
              <a:latin typeface="Arial"/>
              <a:ea typeface="Arial"/>
              <a:cs typeface="Arial"/>
              <a:sym typeface="Arial"/>
            </a:endParaRPr>
          </a:p>
        </p:txBody>
      </p:sp>
      <p:sp>
        <p:nvSpPr>
          <p:cNvPr id="178" name="Shape 178"/>
          <p:cNvSpPr/>
          <p:nvPr/>
        </p:nvSpPr>
        <p:spPr>
          <a:xfrm>
            <a:off x="155575" y="-144463"/>
            <a:ext cx="304798" cy="304801"/>
          </a:xfrm>
          <a:prstGeom prst="rect">
            <a:avLst/>
          </a:prstGeom>
          <a:noFill/>
          <a:ln>
            <a:noFill/>
          </a:ln>
        </p:spPr>
        <p:txBody>
          <a:bodyPr lIns="91425" tIns="45700" rIns="91425" bIns="45700" anchor="t" anchorCtr="0">
            <a:noAutofit/>
          </a:bodyPr>
          <a:lstStyle/>
          <a:p>
            <a:pPr marL="0" marR="0" lvl="0" indent="0" algn="l" rtl="0">
              <a:spcBef>
                <a:spcPts val="0"/>
              </a:spcBef>
              <a:buClr>
                <a:schemeClr val="dk1"/>
              </a:buClr>
              <a:buFont typeface="Calibri"/>
              <a:buNone/>
            </a:pPr>
            <a:endParaRPr sz="1800" b="0" i="0" u="none" strike="noStrike" cap="none" baseline="0">
              <a:solidFill>
                <a:schemeClr val="dk1"/>
              </a:solidFill>
              <a:latin typeface="Arial"/>
              <a:ea typeface="Arial"/>
              <a:cs typeface="Arial"/>
              <a:sym typeface="Arial"/>
            </a:endParaRPr>
          </a:p>
        </p:txBody>
      </p:sp>
      <p:sp>
        <p:nvSpPr>
          <p:cNvPr id="179" name="Shape 179"/>
          <p:cNvSpPr/>
          <p:nvPr/>
        </p:nvSpPr>
        <p:spPr>
          <a:xfrm>
            <a:off x="155575" y="-144463"/>
            <a:ext cx="304798" cy="304801"/>
          </a:xfrm>
          <a:prstGeom prst="rect">
            <a:avLst/>
          </a:prstGeom>
          <a:noFill/>
          <a:ln>
            <a:noFill/>
          </a:ln>
        </p:spPr>
        <p:txBody>
          <a:bodyPr lIns="91425" tIns="45700" rIns="91425" bIns="45700" anchor="t" anchorCtr="0">
            <a:noAutofit/>
          </a:bodyPr>
          <a:lstStyle/>
          <a:p>
            <a:pPr marL="0" marR="0" lvl="0" indent="0" algn="l" rtl="0">
              <a:spcBef>
                <a:spcPts val="0"/>
              </a:spcBef>
              <a:buClr>
                <a:schemeClr val="dk1"/>
              </a:buClr>
              <a:buFont typeface="Calibri"/>
              <a:buNone/>
            </a:pPr>
            <a:endParaRPr sz="1800" b="0" i="0" u="none" strike="noStrike" cap="none" baseline="0">
              <a:solidFill>
                <a:schemeClr val="dk1"/>
              </a:solidFill>
              <a:latin typeface="Arial"/>
              <a:ea typeface="Arial"/>
              <a:cs typeface="Arial"/>
              <a:sym typeface="Arial"/>
            </a:endParaRPr>
          </a:p>
        </p:txBody>
      </p:sp>
      <p:sp>
        <p:nvSpPr>
          <p:cNvPr id="180" name="Shape 180"/>
          <p:cNvSpPr/>
          <p:nvPr/>
        </p:nvSpPr>
        <p:spPr>
          <a:xfrm>
            <a:off x="155575" y="-144463"/>
            <a:ext cx="304798" cy="304801"/>
          </a:xfrm>
          <a:prstGeom prst="rect">
            <a:avLst/>
          </a:prstGeom>
          <a:noFill/>
          <a:ln>
            <a:noFill/>
          </a:ln>
        </p:spPr>
        <p:txBody>
          <a:bodyPr lIns="91425" tIns="45700" rIns="91425" bIns="45700" anchor="t" anchorCtr="0">
            <a:noAutofit/>
          </a:bodyPr>
          <a:lstStyle/>
          <a:p>
            <a:pPr marL="0" marR="0" lvl="0" indent="0" algn="l" rtl="0">
              <a:spcBef>
                <a:spcPts val="0"/>
              </a:spcBef>
              <a:buClr>
                <a:schemeClr val="dk1"/>
              </a:buClr>
              <a:buFont typeface="Calibri"/>
              <a:buNone/>
            </a:pPr>
            <a:endParaRPr sz="1800" b="0" i="0" u="none" strike="noStrike" cap="none" baseline="0">
              <a:solidFill>
                <a:schemeClr val="dk1"/>
              </a:solidFill>
              <a:latin typeface="Arial"/>
              <a:ea typeface="Arial"/>
              <a:cs typeface="Arial"/>
              <a:sym typeface="Arial"/>
            </a:endParaRPr>
          </a:p>
        </p:txBody>
      </p:sp>
      <p:pic>
        <p:nvPicPr>
          <p:cNvPr id="181" name="Shape 181"/>
          <p:cNvPicPr preferRelativeResize="0"/>
          <p:nvPr/>
        </p:nvPicPr>
        <p:blipFill>
          <a:blip r:embed="rId3">
            <a:alphaModFix/>
          </a:blip>
          <a:stretch>
            <a:fillRect/>
          </a:stretch>
        </p:blipFill>
        <p:spPr>
          <a:xfrm>
            <a:off x="359950" y="3561550"/>
            <a:ext cx="1236437" cy="466881"/>
          </a:xfrm>
          <a:prstGeom prst="rect">
            <a:avLst/>
          </a:prstGeom>
          <a:noFill/>
          <a:ln>
            <a:noFill/>
          </a:ln>
        </p:spPr>
      </p:pic>
      <p:pic>
        <p:nvPicPr>
          <p:cNvPr id="182" name="Shape 182"/>
          <p:cNvPicPr preferRelativeResize="0"/>
          <p:nvPr/>
        </p:nvPicPr>
        <p:blipFill>
          <a:blip r:embed="rId4">
            <a:alphaModFix/>
          </a:blip>
          <a:stretch>
            <a:fillRect/>
          </a:stretch>
        </p:blipFill>
        <p:spPr>
          <a:xfrm>
            <a:off x="6449503" y="2512328"/>
            <a:ext cx="843025" cy="503499"/>
          </a:xfrm>
          <a:prstGeom prst="rect">
            <a:avLst/>
          </a:prstGeom>
          <a:noFill/>
          <a:ln>
            <a:noFill/>
          </a:ln>
        </p:spPr>
      </p:pic>
      <p:pic>
        <p:nvPicPr>
          <p:cNvPr id="183" name="Shape 183"/>
          <p:cNvPicPr preferRelativeResize="0"/>
          <p:nvPr/>
        </p:nvPicPr>
        <p:blipFill>
          <a:blip r:embed="rId5">
            <a:alphaModFix/>
          </a:blip>
          <a:stretch>
            <a:fillRect/>
          </a:stretch>
        </p:blipFill>
        <p:spPr>
          <a:xfrm>
            <a:off x="588550" y="1588717"/>
            <a:ext cx="515182" cy="494344"/>
          </a:xfrm>
          <a:prstGeom prst="rect">
            <a:avLst/>
          </a:prstGeom>
          <a:noFill/>
          <a:ln>
            <a:noFill/>
          </a:ln>
        </p:spPr>
      </p:pic>
      <p:pic>
        <p:nvPicPr>
          <p:cNvPr id="184" name="Shape 184"/>
          <p:cNvPicPr preferRelativeResize="0"/>
          <p:nvPr/>
        </p:nvPicPr>
        <p:blipFill>
          <a:blip r:embed="rId6">
            <a:alphaModFix/>
          </a:blip>
          <a:stretch>
            <a:fillRect/>
          </a:stretch>
        </p:blipFill>
        <p:spPr>
          <a:xfrm>
            <a:off x="2037890" y="1428525"/>
            <a:ext cx="627585" cy="814753"/>
          </a:xfrm>
          <a:prstGeom prst="rect">
            <a:avLst/>
          </a:prstGeom>
          <a:noFill/>
          <a:ln>
            <a:noFill/>
          </a:ln>
        </p:spPr>
      </p:pic>
      <p:pic>
        <p:nvPicPr>
          <p:cNvPr id="185" name="Shape 185"/>
          <p:cNvPicPr preferRelativeResize="0"/>
          <p:nvPr/>
        </p:nvPicPr>
        <p:blipFill>
          <a:blip r:embed="rId7">
            <a:alphaModFix/>
          </a:blip>
          <a:stretch>
            <a:fillRect/>
          </a:stretch>
        </p:blipFill>
        <p:spPr>
          <a:xfrm>
            <a:off x="1630427" y="2594725"/>
            <a:ext cx="1442510" cy="485190"/>
          </a:xfrm>
          <a:prstGeom prst="rect">
            <a:avLst/>
          </a:prstGeom>
          <a:noFill/>
          <a:ln>
            <a:noFill/>
          </a:ln>
        </p:spPr>
      </p:pic>
      <p:pic>
        <p:nvPicPr>
          <p:cNvPr id="186" name="Shape 186"/>
          <p:cNvPicPr preferRelativeResize="0"/>
          <p:nvPr/>
        </p:nvPicPr>
        <p:blipFill>
          <a:blip r:embed="rId8">
            <a:alphaModFix/>
          </a:blip>
          <a:stretch>
            <a:fillRect/>
          </a:stretch>
        </p:blipFill>
        <p:spPr>
          <a:xfrm>
            <a:off x="4949844" y="2461864"/>
            <a:ext cx="927328" cy="732362"/>
          </a:xfrm>
          <a:prstGeom prst="rect">
            <a:avLst/>
          </a:prstGeom>
          <a:noFill/>
          <a:ln>
            <a:noFill/>
          </a:ln>
        </p:spPr>
      </p:pic>
      <p:pic>
        <p:nvPicPr>
          <p:cNvPr id="187" name="Shape 187"/>
          <p:cNvPicPr preferRelativeResize="0"/>
          <p:nvPr/>
        </p:nvPicPr>
        <p:blipFill>
          <a:blip r:embed="rId9">
            <a:alphaModFix/>
          </a:blip>
          <a:stretch>
            <a:fillRect/>
          </a:stretch>
        </p:blipFill>
        <p:spPr>
          <a:xfrm>
            <a:off x="4973273" y="3730908"/>
            <a:ext cx="1142768" cy="274636"/>
          </a:xfrm>
          <a:prstGeom prst="rect">
            <a:avLst/>
          </a:prstGeom>
          <a:noFill/>
          <a:ln>
            <a:noFill/>
          </a:ln>
        </p:spPr>
      </p:pic>
      <p:pic>
        <p:nvPicPr>
          <p:cNvPr id="188" name="Shape 188"/>
          <p:cNvPicPr preferRelativeResize="0"/>
          <p:nvPr/>
        </p:nvPicPr>
        <p:blipFill>
          <a:blip r:embed="rId10">
            <a:alphaModFix/>
          </a:blip>
          <a:stretch>
            <a:fillRect/>
          </a:stretch>
        </p:blipFill>
        <p:spPr>
          <a:xfrm>
            <a:off x="3562441" y="3657660"/>
            <a:ext cx="1114667" cy="421108"/>
          </a:xfrm>
          <a:prstGeom prst="rect">
            <a:avLst/>
          </a:prstGeom>
          <a:noFill/>
          <a:ln>
            <a:noFill/>
          </a:ln>
        </p:spPr>
      </p:pic>
      <p:pic>
        <p:nvPicPr>
          <p:cNvPr id="189" name="Shape 189"/>
          <p:cNvPicPr preferRelativeResize="0"/>
          <p:nvPr/>
        </p:nvPicPr>
        <p:blipFill>
          <a:blip r:embed="rId11">
            <a:alphaModFix/>
          </a:blip>
          <a:stretch>
            <a:fillRect/>
          </a:stretch>
        </p:blipFill>
        <p:spPr>
          <a:xfrm>
            <a:off x="7697857" y="2712971"/>
            <a:ext cx="1142768" cy="476035"/>
          </a:xfrm>
          <a:prstGeom prst="rect">
            <a:avLst/>
          </a:prstGeom>
          <a:noFill/>
          <a:ln>
            <a:noFill/>
          </a:ln>
        </p:spPr>
      </p:pic>
      <p:pic>
        <p:nvPicPr>
          <p:cNvPr id="190" name="Shape 190"/>
          <p:cNvPicPr preferRelativeResize="0"/>
          <p:nvPr/>
        </p:nvPicPr>
        <p:blipFill>
          <a:blip r:embed="rId12">
            <a:alphaModFix/>
          </a:blip>
          <a:stretch>
            <a:fillRect/>
          </a:stretch>
        </p:blipFill>
        <p:spPr>
          <a:xfrm>
            <a:off x="1860335" y="3694290"/>
            <a:ext cx="1367575" cy="494344"/>
          </a:xfrm>
          <a:prstGeom prst="rect">
            <a:avLst/>
          </a:prstGeom>
          <a:noFill/>
          <a:ln>
            <a:noFill/>
          </a:ln>
        </p:spPr>
      </p:pic>
      <p:pic>
        <p:nvPicPr>
          <p:cNvPr id="191" name="Shape 191"/>
          <p:cNvPicPr preferRelativeResize="0"/>
          <p:nvPr/>
        </p:nvPicPr>
        <p:blipFill>
          <a:blip r:embed="rId13">
            <a:alphaModFix/>
          </a:blip>
          <a:stretch>
            <a:fillRect/>
          </a:stretch>
        </p:blipFill>
        <p:spPr>
          <a:xfrm>
            <a:off x="5048209" y="1565843"/>
            <a:ext cx="730622" cy="540117"/>
          </a:xfrm>
          <a:prstGeom prst="rect">
            <a:avLst/>
          </a:prstGeom>
          <a:noFill/>
          <a:ln>
            <a:noFill/>
          </a:ln>
        </p:spPr>
      </p:pic>
      <p:pic>
        <p:nvPicPr>
          <p:cNvPr id="192" name="Shape 192"/>
          <p:cNvPicPr preferRelativeResize="0"/>
          <p:nvPr/>
        </p:nvPicPr>
        <p:blipFill>
          <a:blip r:embed="rId14">
            <a:alphaModFix/>
          </a:blip>
          <a:stretch>
            <a:fillRect/>
          </a:stretch>
        </p:blipFill>
        <p:spPr>
          <a:xfrm>
            <a:off x="6530080" y="3634786"/>
            <a:ext cx="974163" cy="466881"/>
          </a:xfrm>
          <a:prstGeom prst="rect">
            <a:avLst/>
          </a:prstGeom>
          <a:noFill/>
          <a:ln>
            <a:noFill/>
          </a:ln>
        </p:spPr>
      </p:pic>
      <p:pic>
        <p:nvPicPr>
          <p:cNvPr id="193" name="Shape 193"/>
          <p:cNvPicPr preferRelativeResize="0"/>
          <p:nvPr/>
        </p:nvPicPr>
        <p:blipFill>
          <a:blip r:embed="rId15" cstate="screen">
            <a:alphaModFix/>
            <a:extLst>
              <a:ext uri="{28A0092B-C50C-407E-A947-70E740481C1C}">
                <a14:useLocalDpi xmlns:a14="http://schemas.microsoft.com/office/drawing/2010/main"/>
              </a:ext>
            </a:extLst>
          </a:blip>
          <a:stretch>
            <a:fillRect/>
          </a:stretch>
        </p:blipFill>
        <p:spPr>
          <a:xfrm>
            <a:off x="3233550" y="1469725"/>
            <a:ext cx="1367574" cy="767598"/>
          </a:xfrm>
          <a:prstGeom prst="rect">
            <a:avLst/>
          </a:prstGeom>
          <a:noFill/>
          <a:ln>
            <a:noFill/>
          </a:ln>
        </p:spPr>
      </p:pic>
      <p:sp>
        <p:nvSpPr>
          <p:cNvPr id="194" name="Shape 194"/>
          <p:cNvSpPr txBox="1"/>
          <p:nvPr/>
        </p:nvSpPr>
        <p:spPr>
          <a:xfrm>
            <a:off x="7826275" y="3485350"/>
            <a:ext cx="974099" cy="631500"/>
          </a:xfrm>
          <a:prstGeom prst="rect">
            <a:avLst/>
          </a:prstGeom>
          <a:noFill/>
          <a:ln w="9525" cap="flat" cmpd="sng">
            <a:solidFill>
              <a:srgbClr val="CCCCCC"/>
            </a:solidFill>
            <a:prstDash val="dot"/>
            <a:round/>
            <a:headEnd type="none" w="med" len="med"/>
            <a:tailEnd type="none" w="med" len="med"/>
          </a:ln>
        </p:spPr>
        <p:txBody>
          <a:bodyPr lIns="91425" tIns="91425" rIns="91425" bIns="91425" anchor="t" anchorCtr="0">
            <a:noAutofit/>
          </a:bodyPr>
          <a:lstStyle/>
          <a:p>
            <a:pPr>
              <a:spcBef>
                <a:spcPts val="0"/>
              </a:spcBef>
              <a:buNone/>
            </a:pPr>
            <a:r>
              <a:rPr lang="en-US" sz="1400" b="1" dirty="0"/>
              <a:t>And many more...</a:t>
            </a:r>
          </a:p>
        </p:txBody>
      </p:sp>
      <p:pic>
        <p:nvPicPr>
          <p:cNvPr id="195" name="Shape 195"/>
          <p:cNvPicPr preferRelativeResize="0"/>
          <p:nvPr/>
        </p:nvPicPr>
        <p:blipFill>
          <a:blip r:embed="rId16" cstate="screen">
            <a:alphaModFix/>
            <a:extLst>
              <a:ext uri="{28A0092B-C50C-407E-A947-70E740481C1C}">
                <a14:useLocalDpi xmlns:a14="http://schemas.microsoft.com/office/drawing/2010/main"/>
              </a:ext>
            </a:extLst>
          </a:blip>
          <a:stretch>
            <a:fillRect/>
          </a:stretch>
        </p:blipFill>
        <p:spPr>
          <a:xfrm>
            <a:off x="6220012" y="1588705"/>
            <a:ext cx="1142768" cy="392981"/>
          </a:xfrm>
          <a:prstGeom prst="rect">
            <a:avLst/>
          </a:prstGeom>
          <a:noFill/>
          <a:ln>
            <a:noFill/>
          </a:ln>
        </p:spPr>
      </p:pic>
      <p:pic>
        <p:nvPicPr>
          <p:cNvPr id="196" name="Shape 196"/>
          <p:cNvPicPr preferRelativeResize="0"/>
          <p:nvPr/>
        </p:nvPicPr>
        <p:blipFill>
          <a:blip r:embed="rId17" cstate="screen">
            <a:alphaModFix/>
            <a:extLst>
              <a:ext uri="{28A0092B-C50C-407E-A947-70E740481C1C}">
                <a14:useLocalDpi xmlns:a14="http://schemas.microsoft.com/office/drawing/2010/main"/>
              </a:ext>
            </a:extLst>
          </a:blip>
          <a:stretch>
            <a:fillRect/>
          </a:stretch>
        </p:blipFill>
        <p:spPr>
          <a:xfrm>
            <a:off x="7798483" y="1774516"/>
            <a:ext cx="927327" cy="242231"/>
          </a:xfrm>
          <a:prstGeom prst="rect">
            <a:avLst/>
          </a:prstGeom>
          <a:noFill/>
          <a:ln>
            <a:noFill/>
          </a:ln>
        </p:spPr>
      </p:pic>
      <p:pic>
        <p:nvPicPr>
          <p:cNvPr id="197" name="Shape 197"/>
          <p:cNvPicPr preferRelativeResize="0"/>
          <p:nvPr/>
        </p:nvPicPr>
        <p:blipFill>
          <a:blip r:embed="rId18" cstate="screen">
            <a:alphaModFix/>
            <a:extLst>
              <a:ext uri="{28A0092B-C50C-407E-A947-70E740481C1C}">
                <a14:useLocalDpi xmlns:a14="http://schemas.microsoft.com/office/drawing/2010/main"/>
              </a:ext>
            </a:extLst>
          </a:blip>
          <a:stretch>
            <a:fillRect/>
          </a:stretch>
        </p:blipFill>
        <p:spPr>
          <a:xfrm>
            <a:off x="520650" y="2373675"/>
            <a:ext cx="843025" cy="843002"/>
          </a:xfrm>
          <a:prstGeom prst="rect">
            <a:avLst/>
          </a:prstGeom>
          <a:noFill/>
          <a:ln>
            <a:noFill/>
          </a:ln>
        </p:spPr>
      </p:pic>
      <p:pic>
        <p:nvPicPr>
          <p:cNvPr id="198" name="Shape 198"/>
          <p:cNvPicPr preferRelativeResize="0"/>
          <p:nvPr/>
        </p:nvPicPr>
        <p:blipFill rotWithShape="1">
          <a:blip r:embed="rId19" cstate="screen">
            <a:alphaModFix/>
            <a:extLst>
              <a:ext uri="{28A0092B-C50C-407E-A947-70E740481C1C}">
                <a14:useLocalDpi xmlns:a14="http://schemas.microsoft.com/office/drawing/2010/main"/>
              </a:ext>
            </a:extLst>
          </a:blip>
          <a:srcRect t="11714" b="23350"/>
          <a:stretch/>
        </p:blipFill>
        <p:spPr>
          <a:xfrm>
            <a:off x="3290149" y="2449875"/>
            <a:ext cx="1367575" cy="665170"/>
          </a:xfrm>
          <a:prstGeom prst="rect">
            <a:avLst/>
          </a:prstGeom>
          <a:noFill/>
          <a:ln>
            <a:noFill/>
          </a:ln>
        </p:spPr>
      </p:pic>
    </p:spTree>
    <p:extLst>
      <p:ext uri="{BB962C8B-B14F-4D97-AF65-F5344CB8AC3E}">
        <p14:creationId xmlns:p14="http://schemas.microsoft.com/office/powerpoint/2010/main" val="353994597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86"/>
        <p:cNvGrpSpPr/>
        <p:nvPr/>
      </p:nvGrpSpPr>
      <p:grpSpPr>
        <a:xfrm>
          <a:off x="0" y="0"/>
          <a:ext cx="0" cy="0"/>
          <a:chOff x="0" y="0"/>
          <a:chExt cx="0" cy="0"/>
        </a:xfrm>
      </p:grpSpPr>
      <p:sp>
        <p:nvSpPr>
          <p:cNvPr id="10" name="Title 1"/>
          <p:cNvSpPr>
            <a:spLocks noGrp="1"/>
          </p:cNvSpPr>
          <p:nvPr>
            <p:ph type="title"/>
          </p:nvPr>
        </p:nvSpPr>
        <p:spPr>
          <a:xfrm>
            <a:off x="101771" y="90344"/>
            <a:ext cx="9042229" cy="922964"/>
          </a:xfrm>
        </p:spPr>
        <p:txBody>
          <a:bodyPr/>
          <a:lstStyle/>
          <a:p>
            <a:r>
              <a:rPr lang="en-US" sz="2600" dirty="0" smtClean="0"/>
              <a:t>Cloud </a:t>
            </a:r>
            <a:r>
              <a:rPr lang="en-US" sz="2600" dirty="0"/>
              <a:t>Foundry Foundation</a:t>
            </a:r>
            <a:r>
              <a:rPr lang="en-US" sz="2600" dirty="0" smtClean="0"/>
              <a:t>: </a:t>
            </a:r>
            <a:r>
              <a:rPr lang="en-US" sz="2600" dirty="0"/>
              <a:t>An Open Industry Standard</a:t>
            </a:r>
          </a:p>
        </p:txBody>
      </p:sp>
      <p:pic>
        <p:nvPicPr>
          <p:cNvPr id="11" name="Picture 52" descr="Akamai-Logo-Large-GLOBALGOODNETWORKS-645-305.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09638" y="3274799"/>
            <a:ext cx="568325" cy="268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11"/>
          <p:cNvSpPr/>
          <p:nvPr/>
        </p:nvSpPr>
        <p:spPr>
          <a:xfrm>
            <a:off x="328613" y="995363"/>
            <a:ext cx="8539162" cy="746125"/>
          </a:xfrm>
          <a:prstGeom prst="rect">
            <a:avLst/>
          </a:prstGeom>
          <a:noFill/>
          <a:ln>
            <a:solidFill>
              <a:srgbClr val="9EB2BC"/>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3" name="Rectangle 12"/>
          <p:cNvSpPr/>
          <p:nvPr/>
        </p:nvSpPr>
        <p:spPr>
          <a:xfrm>
            <a:off x="328613" y="1853330"/>
            <a:ext cx="8539162" cy="1101725"/>
          </a:xfrm>
          <a:prstGeom prst="rect">
            <a:avLst/>
          </a:prstGeom>
          <a:noFill/>
          <a:ln>
            <a:solidFill>
              <a:srgbClr val="9EB2BC"/>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4" name="Rectangle 13"/>
          <p:cNvSpPr/>
          <p:nvPr/>
        </p:nvSpPr>
        <p:spPr>
          <a:xfrm>
            <a:off x="328613" y="3070012"/>
            <a:ext cx="8539162" cy="1463675"/>
          </a:xfrm>
          <a:prstGeom prst="rect">
            <a:avLst/>
          </a:prstGeom>
          <a:noFill/>
          <a:ln>
            <a:solidFill>
              <a:srgbClr val="9EB2BC"/>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5" name="Content Placeholder 2"/>
          <p:cNvSpPr txBox="1">
            <a:spLocks/>
          </p:cNvSpPr>
          <p:nvPr/>
        </p:nvSpPr>
        <p:spPr bwMode="gray">
          <a:xfrm>
            <a:off x="419100" y="1046163"/>
            <a:ext cx="1135063" cy="23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defTabSz="914400" eaLnBrk="1" hangingPunct="1">
              <a:lnSpc>
                <a:spcPct val="110000"/>
              </a:lnSpc>
              <a:spcBef>
                <a:spcPts val="1200"/>
              </a:spcBef>
              <a:buClr>
                <a:schemeClr val="accent1"/>
              </a:buClr>
              <a:buFont typeface="Wingdings" charset="0"/>
              <a:buNone/>
            </a:pPr>
            <a:r>
              <a:rPr lang="en-US" sz="1000" b="1">
                <a:solidFill>
                  <a:srgbClr val="182730"/>
                </a:solidFill>
                <a:latin typeface="Arial" charset="0"/>
                <a:cs typeface="Arial" charset="0"/>
              </a:rPr>
              <a:t>PLATINUM</a:t>
            </a:r>
          </a:p>
        </p:txBody>
      </p:sp>
      <p:sp>
        <p:nvSpPr>
          <p:cNvPr id="16" name="Content Placeholder 2"/>
          <p:cNvSpPr txBox="1">
            <a:spLocks/>
          </p:cNvSpPr>
          <p:nvPr/>
        </p:nvSpPr>
        <p:spPr bwMode="gray">
          <a:xfrm>
            <a:off x="419100" y="1996205"/>
            <a:ext cx="1135063" cy="236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defTabSz="914400" eaLnBrk="1" hangingPunct="1">
              <a:lnSpc>
                <a:spcPct val="110000"/>
              </a:lnSpc>
              <a:spcBef>
                <a:spcPts val="1200"/>
              </a:spcBef>
              <a:buClr>
                <a:schemeClr val="accent1"/>
              </a:buClr>
              <a:buFont typeface="Wingdings" charset="0"/>
              <a:buNone/>
            </a:pPr>
            <a:r>
              <a:rPr lang="en-US" sz="1000" b="1">
                <a:solidFill>
                  <a:srgbClr val="182730"/>
                </a:solidFill>
                <a:latin typeface="Arial" charset="0"/>
                <a:cs typeface="Arial" charset="0"/>
              </a:rPr>
              <a:t>GOLD</a:t>
            </a:r>
          </a:p>
        </p:txBody>
      </p:sp>
      <p:sp>
        <p:nvSpPr>
          <p:cNvPr id="17" name="Content Placeholder 2"/>
          <p:cNvSpPr txBox="1">
            <a:spLocks/>
          </p:cNvSpPr>
          <p:nvPr/>
        </p:nvSpPr>
        <p:spPr bwMode="gray">
          <a:xfrm>
            <a:off x="434975" y="3128749"/>
            <a:ext cx="1135063" cy="23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defTabSz="914400" eaLnBrk="1" hangingPunct="1">
              <a:lnSpc>
                <a:spcPct val="110000"/>
              </a:lnSpc>
              <a:spcBef>
                <a:spcPts val="1200"/>
              </a:spcBef>
              <a:buClr>
                <a:schemeClr val="accent1"/>
              </a:buClr>
              <a:buFont typeface="Wingdings" charset="0"/>
              <a:buNone/>
            </a:pPr>
            <a:r>
              <a:rPr lang="en-US" sz="1000" b="1">
                <a:solidFill>
                  <a:srgbClr val="182730"/>
                </a:solidFill>
                <a:latin typeface="Arial" charset="0"/>
                <a:cs typeface="Arial" charset="0"/>
              </a:rPr>
              <a:t>SILVER</a:t>
            </a:r>
          </a:p>
        </p:txBody>
      </p:sp>
      <p:sp>
        <p:nvSpPr>
          <p:cNvPr id="18" name="Rectangle 17"/>
          <p:cNvSpPr/>
          <p:nvPr/>
        </p:nvSpPr>
        <p:spPr>
          <a:xfrm>
            <a:off x="328613" y="1851743"/>
            <a:ext cx="34925" cy="1092200"/>
          </a:xfrm>
          <a:prstGeom prst="rect">
            <a:avLst/>
          </a:prstGeom>
          <a:solidFill>
            <a:srgbClr val="F27127"/>
          </a:solidFill>
          <a:ln>
            <a:solidFill>
              <a:srgbClr val="F27127"/>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9" name="Rectangle 18"/>
          <p:cNvSpPr/>
          <p:nvPr/>
        </p:nvSpPr>
        <p:spPr>
          <a:xfrm>
            <a:off x="328613" y="995363"/>
            <a:ext cx="34925" cy="746125"/>
          </a:xfrm>
          <a:prstGeom prst="rect">
            <a:avLst/>
          </a:prstGeom>
          <a:solidFill>
            <a:srgbClr val="1F84C4"/>
          </a:solidFill>
          <a:ln>
            <a:solidFill>
              <a:srgbClr val="1F84C4"/>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0" name="Rectangle 19"/>
          <p:cNvSpPr/>
          <p:nvPr/>
        </p:nvSpPr>
        <p:spPr>
          <a:xfrm flipH="1">
            <a:off x="325438" y="3073187"/>
            <a:ext cx="31750" cy="1463675"/>
          </a:xfrm>
          <a:prstGeom prst="rect">
            <a:avLst/>
          </a:prstGeom>
          <a:solidFill>
            <a:srgbClr val="9EB2BC"/>
          </a:solidFill>
          <a:ln>
            <a:solidFill>
              <a:srgbClr val="9EB2BC"/>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pic>
        <p:nvPicPr>
          <p:cNvPr id="21" name="Picture 62" descr="1000px-EMC_Corporation_logo.svg.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186971" y="1295371"/>
            <a:ext cx="663575" cy="233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Picture 63" descr="2000px-IBM_logo.svg.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486398" y="1331912"/>
            <a:ext cx="536575" cy="21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Picture 64" descr="2000px-Intel-logo.svg.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267404" y="1268413"/>
            <a:ext cx="517525"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Picture 65" descr="Pivotal_TealOnWhite_RGB.eps"/>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91700" y="1183436"/>
            <a:ext cx="1338766" cy="524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Picture 66" descr="2000px-HP_logo_2012.svg.png"/>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5614988" y="1243013"/>
            <a:ext cx="392112" cy="392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Picture 68" descr="2000px-SAP_2011_logo.svg.png"/>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7866063" y="1284288"/>
            <a:ext cx="606425" cy="309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Picture 71" descr="Accenture-red-arrow-logo.png"/>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933449" y="2456580"/>
            <a:ext cx="595794" cy="4485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Picture 72" descr="Hortonworks-Logo.png"/>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1813992" y="2035923"/>
            <a:ext cx="763587" cy="28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 name="Picture 73" descr="Capgemini.svg.png"/>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2807427" y="2147456"/>
            <a:ext cx="961116" cy="2217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 name="Picture 75" descr="799px-NTT_logo.svg.png"/>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3925296" y="2135536"/>
            <a:ext cx="711200" cy="249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 name="Picture 76" descr="BNY_Mellon.png"/>
          <p:cNvPicPr>
            <a:picLocks noChangeAspect="1"/>
          </p:cNvPicPr>
          <p:nvPr/>
        </p:nvPicPr>
        <p:blipFill>
          <a:blip r:embed="rId14">
            <a:extLst>
              <a:ext uri="{28A0092B-C50C-407E-A947-70E740481C1C}">
                <a14:useLocalDpi xmlns:a14="http://schemas.microsoft.com/office/drawing/2010/main" val="0"/>
              </a:ext>
            </a:extLst>
          </a:blip>
          <a:srcRect/>
          <a:stretch>
            <a:fillRect/>
          </a:stretch>
        </p:blipFill>
        <p:spPr bwMode="auto">
          <a:xfrm>
            <a:off x="6144079" y="2026330"/>
            <a:ext cx="898908" cy="312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 name="Picture 77" descr="centurylink-logo.png"/>
          <p:cNvPicPr>
            <a:picLocks noChangeAspect="1"/>
          </p:cNvPicPr>
          <p:nvPr/>
        </p:nvPicPr>
        <p:blipFill>
          <a:blip r:embed="rId15">
            <a:extLst>
              <a:ext uri="{28A0092B-C50C-407E-A947-70E740481C1C}">
                <a14:useLocalDpi xmlns:a14="http://schemas.microsoft.com/office/drawing/2010/main" val="0"/>
              </a:ext>
            </a:extLst>
          </a:blip>
          <a:srcRect/>
          <a:stretch>
            <a:fillRect/>
          </a:stretch>
        </p:blipFill>
        <p:spPr bwMode="auto">
          <a:xfrm>
            <a:off x="4869202" y="2103270"/>
            <a:ext cx="1016000" cy="217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 name="Picture 78" descr="swisscom-logo.jpg"/>
          <p:cNvPicPr>
            <a:picLocks noChangeAspect="1"/>
          </p:cNvPicPr>
          <p:nvPr/>
        </p:nvPicPr>
        <p:blipFill>
          <a:blip r:embed="rId16">
            <a:extLst>
              <a:ext uri="{28A0092B-C50C-407E-A947-70E740481C1C}">
                <a14:useLocalDpi xmlns:a14="http://schemas.microsoft.com/office/drawing/2010/main" val="0"/>
              </a:ext>
            </a:extLst>
          </a:blip>
          <a:srcRect/>
          <a:stretch>
            <a:fillRect/>
          </a:stretch>
        </p:blipFill>
        <p:spPr bwMode="auto">
          <a:xfrm>
            <a:off x="3788221" y="2574086"/>
            <a:ext cx="841375" cy="249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Picture 79" descr="SAS_logo_horiz.eps"/>
          <p:cNvPicPr>
            <a:picLocks noChangeAspect="1"/>
          </p:cNvPicPr>
          <p:nvPr/>
        </p:nvPicPr>
        <p:blipFill>
          <a:blip r:embed="rId17">
            <a:extLst>
              <a:ext uri="{28A0092B-C50C-407E-A947-70E740481C1C}">
                <a14:useLocalDpi xmlns:a14="http://schemas.microsoft.com/office/drawing/2010/main" val="0"/>
              </a:ext>
            </a:extLst>
          </a:blip>
          <a:srcRect/>
          <a:stretch>
            <a:fillRect/>
          </a:stretch>
        </p:blipFill>
        <p:spPr bwMode="auto">
          <a:xfrm>
            <a:off x="6038891" y="2585024"/>
            <a:ext cx="429181" cy="176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pasted-image.pdf"/>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6860753" y="3683239"/>
            <a:ext cx="553603" cy="298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pic>
        <p:nvPicPr>
          <p:cNvPr id="36" name="Picture 82" descr="Ericsson.jpg"/>
          <p:cNvPicPr>
            <a:picLocks noChangeAspect="1"/>
          </p:cNvPicPr>
          <p:nvPr/>
        </p:nvPicPr>
        <p:blipFill>
          <a:blip r:embed="rId19">
            <a:extLst>
              <a:ext uri="{28A0092B-C50C-407E-A947-70E740481C1C}">
                <a14:useLocalDpi xmlns:a14="http://schemas.microsoft.com/office/drawing/2010/main" val="0"/>
              </a:ext>
            </a:extLst>
          </a:blip>
          <a:srcRect t="22789" b="17180"/>
          <a:stretch>
            <a:fillRect/>
          </a:stretch>
        </p:blipFill>
        <p:spPr bwMode="auto">
          <a:xfrm>
            <a:off x="6819306" y="2586785"/>
            <a:ext cx="1022350" cy="265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83" descr="1280px-Verizon_logo.svg.png"/>
          <p:cNvPicPr>
            <a:picLocks noChangeAspect="1"/>
          </p:cNvPicPr>
          <p:nvPr/>
        </p:nvPicPr>
        <p:blipFill>
          <a:blip r:embed="rId20">
            <a:extLst>
              <a:ext uri="{28A0092B-C50C-407E-A947-70E740481C1C}">
                <a14:useLocalDpi xmlns:a14="http://schemas.microsoft.com/office/drawing/2010/main" val="0"/>
              </a:ext>
            </a:extLst>
          </a:blip>
          <a:srcRect/>
          <a:stretch>
            <a:fillRect/>
          </a:stretch>
        </p:blipFill>
        <p:spPr bwMode="auto">
          <a:xfrm>
            <a:off x="7999202" y="2445620"/>
            <a:ext cx="593725" cy="357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 name="Picture 84" descr="1000px-Vmware.svg.png"/>
          <p:cNvPicPr>
            <a:picLocks noChangeAspect="1"/>
          </p:cNvPicPr>
          <p:nvPr/>
        </p:nvPicPr>
        <p:blipFill>
          <a:blip r:embed="rId21">
            <a:extLst>
              <a:ext uri="{28A0092B-C50C-407E-A947-70E740481C1C}">
                <a14:useLocalDpi xmlns:a14="http://schemas.microsoft.com/office/drawing/2010/main" val="0"/>
              </a:ext>
            </a:extLst>
          </a:blip>
          <a:srcRect/>
          <a:stretch>
            <a:fillRect/>
          </a:stretch>
        </p:blipFill>
        <p:spPr bwMode="auto">
          <a:xfrm>
            <a:off x="6427788" y="1358900"/>
            <a:ext cx="928687" cy="150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 name="Picture 87" descr="starkandwayne-logo-300w.png"/>
          <p:cNvPicPr>
            <a:picLocks noChangeAspect="1"/>
          </p:cNvPicPr>
          <p:nvPr/>
        </p:nvPicPr>
        <p:blipFill>
          <a:blip r:embed="rId22">
            <a:extLst>
              <a:ext uri="{28A0092B-C50C-407E-A947-70E740481C1C}">
                <a14:useLocalDpi xmlns:a14="http://schemas.microsoft.com/office/drawing/2010/main" val="0"/>
              </a:ext>
            </a:extLst>
          </a:blip>
          <a:srcRect/>
          <a:stretch>
            <a:fillRect/>
          </a:stretch>
        </p:blipFill>
        <p:spPr bwMode="auto">
          <a:xfrm>
            <a:off x="1818534" y="4192373"/>
            <a:ext cx="871676" cy="1853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 name="Picture 88" descr="docker_logo.png"/>
          <p:cNvPicPr>
            <a:picLocks noChangeAspect="1"/>
          </p:cNvPicPr>
          <p:nvPr/>
        </p:nvPicPr>
        <p:blipFill>
          <a:blip r:embed="rId23">
            <a:extLst>
              <a:ext uri="{28A0092B-C50C-407E-A947-70E740481C1C}">
                <a14:useLocalDpi xmlns:a14="http://schemas.microsoft.com/office/drawing/2010/main" val="0"/>
              </a:ext>
            </a:extLst>
          </a:blip>
          <a:srcRect/>
          <a:stretch>
            <a:fillRect/>
          </a:stretch>
        </p:blipFill>
        <p:spPr bwMode="auto">
          <a:xfrm>
            <a:off x="847798" y="3768512"/>
            <a:ext cx="800100"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 name="Picture 89" descr="redislabs-typeface.png"/>
          <p:cNvPicPr>
            <a:picLocks noChangeAspect="1"/>
          </p:cNvPicPr>
          <p:nvPr/>
        </p:nvPicPr>
        <p:blipFill>
          <a:blip r:embed="rId24">
            <a:extLst>
              <a:ext uri="{28A0092B-C50C-407E-A947-70E740481C1C}">
                <a14:useLocalDpi xmlns:a14="http://schemas.microsoft.com/office/drawing/2010/main" val="0"/>
              </a:ext>
            </a:extLst>
          </a:blip>
          <a:srcRect/>
          <a:stretch>
            <a:fillRect/>
          </a:stretch>
        </p:blipFill>
        <p:spPr bwMode="auto">
          <a:xfrm>
            <a:off x="1808605" y="3796634"/>
            <a:ext cx="635000" cy="13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 name="Picture 90" descr="logo_tcm100-871390.gif"/>
          <p:cNvPicPr>
            <a:picLocks noChangeAspect="1"/>
          </p:cNvPicPr>
          <p:nvPr/>
        </p:nvPicPr>
        <p:blipFill>
          <a:blip r:embed="rId25">
            <a:extLst>
              <a:ext uri="{28A0092B-C50C-407E-A947-70E740481C1C}">
                <a14:useLocalDpi xmlns:a14="http://schemas.microsoft.com/office/drawing/2010/main" val="0"/>
              </a:ext>
            </a:extLst>
          </a:blip>
          <a:srcRect/>
          <a:stretch>
            <a:fillRect/>
          </a:stretch>
        </p:blipFill>
        <p:spPr bwMode="auto">
          <a:xfrm>
            <a:off x="5668565" y="4053272"/>
            <a:ext cx="603250" cy="37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 name="Picture 92" descr="1920x1080xAppDynamics_logo_blog_300x31.png.pagespeed.ic_.3EuW_HDNfh.png"/>
          <p:cNvPicPr>
            <a:picLocks noChangeAspect="1"/>
          </p:cNvPicPr>
          <p:nvPr/>
        </p:nvPicPr>
        <p:blipFill>
          <a:blip r:embed="rId26">
            <a:extLst>
              <a:ext uri="{28A0092B-C50C-407E-A947-70E740481C1C}">
                <a14:useLocalDpi xmlns:a14="http://schemas.microsoft.com/office/drawing/2010/main" val="0"/>
              </a:ext>
            </a:extLst>
          </a:blip>
          <a:srcRect/>
          <a:stretch>
            <a:fillRect/>
          </a:stretch>
        </p:blipFill>
        <p:spPr bwMode="auto">
          <a:xfrm>
            <a:off x="2626550" y="3838096"/>
            <a:ext cx="1005459" cy="10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 name="Picture 93" descr="logo_mimacom.png"/>
          <p:cNvPicPr>
            <a:picLocks noChangeAspect="1"/>
          </p:cNvPicPr>
          <p:nvPr/>
        </p:nvPicPr>
        <p:blipFill>
          <a:blip r:embed="rId27">
            <a:extLst>
              <a:ext uri="{28A0092B-C50C-407E-A947-70E740481C1C}">
                <a14:useLocalDpi xmlns:a14="http://schemas.microsoft.com/office/drawing/2010/main" val="0"/>
              </a:ext>
            </a:extLst>
          </a:blip>
          <a:srcRect/>
          <a:stretch>
            <a:fillRect/>
          </a:stretch>
        </p:blipFill>
        <p:spPr bwMode="auto">
          <a:xfrm>
            <a:off x="3927407" y="3801072"/>
            <a:ext cx="506848" cy="148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 name="Picture 95" descr="anynines-logo-orange-white-bg-1280px.jpg"/>
          <p:cNvPicPr>
            <a:picLocks noChangeAspect="1"/>
          </p:cNvPicPr>
          <p:nvPr/>
        </p:nvPicPr>
        <p:blipFill>
          <a:blip r:embed="rId28">
            <a:extLst>
              <a:ext uri="{28A0092B-C50C-407E-A947-70E740481C1C}">
                <a14:useLocalDpi xmlns:a14="http://schemas.microsoft.com/office/drawing/2010/main" val="0"/>
              </a:ext>
            </a:extLst>
          </a:blip>
          <a:srcRect/>
          <a:stretch>
            <a:fillRect/>
          </a:stretch>
        </p:blipFill>
        <p:spPr bwMode="auto">
          <a:xfrm>
            <a:off x="5791610" y="3765073"/>
            <a:ext cx="844550" cy="23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 name="Picture 96" descr="10152636-mendix-logo.jpg"/>
          <p:cNvPicPr>
            <a:picLocks noChangeAspect="1"/>
          </p:cNvPicPr>
          <p:nvPr/>
        </p:nvPicPr>
        <p:blipFill>
          <a:blip r:embed="rId29">
            <a:extLst>
              <a:ext uri="{28A0092B-C50C-407E-A947-70E740481C1C}">
                <a14:useLocalDpi xmlns:a14="http://schemas.microsoft.com/office/drawing/2010/main" val="0"/>
              </a:ext>
            </a:extLst>
          </a:blip>
          <a:srcRect/>
          <a:stretch>
            <a:fillRect/>
          </a:stretch>
        </p:blipFill>
        <p:spPr bwMode="auto">
          <a:xfrm>
            <a:off x="4658137" y="4172999"/>
            <a:ext cx="701675" cy="17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 name="Picture 97" descr="thumbnailimage.img.jpg"/>
          <p:cNvPicPr>
            <a:picLocks noChangeAspect="1"/>
          </p:cNvPicPr>
          <p:nvPr/>
        </p:nvPicPr>
        <p:blipFill>
          <a:blip r:embed="rId30">
            <a:extLst>
              <a:ext uri="{28A0092B-C50C-407E-A947-70E740481C1C}">
                <a14:useLocalDpi xmlns:a14="http://schemas.microsoft.com/office/drawing/2010/main" val="0"/>
              </a:ext>
            </a:extLst>
          </a:blip>
          <a:srcRect b="44260"/>
          <a:stretch>
            <a:fillRect/>
          </a:stretch>
        </p:blipFill>
        <p:spPr bwMode="auto">
          <a:xfrm>
            <a:off x="900284" y="4232871"/>
            <a:ext cx="682625" cy="11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 name="Picture 98" descr="azul-horizontal-logo.png"/>
          <p:cNvPicPr>
            <a:picLocks noChangeAspect="1"/>
          </p:cNvPicPr>
          <p:nvPr/>
        </p:nvPicPr>
        <p:blipFill>
          <a:blip r:embed="rId31">
            <a:extLst>
              <a:ext uri="{28A0092B-C50C-407E-A947-70E740481C1C}">
                <a14:useLocalDpi xmlns:a14="http://schemas.microsoft.com/office/drawing/2010/main" val="0"/>
              </a:ext>
            </a:extLst>
          </a:blip>
          <a:srcRect/>
          <a:stretch>
            <a:fillRect/>
          </a:stretch>
        </p:blipFill>
        <p:spPr bwMode="auto">
          <a:xfrm>
            <a:off x="4844257" y="3812696"/>
            <a:ext cx="588962" cy="13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 name="Picture 99" descr="Altoros_Logo1(1).png"/>
          <p:cNvPicPr>
            <a:picLocks noChangeAspect="1"/>
          </p:cNvPicPr>
          <p:nvPr/>
        </p:nvPicPr>
        <p:blipFill>
          <a:blip r:embed="rId32">
            <a:extLst>
              <a:ext uri="{28A0092B-C50C-407E-A947-70E740481C1C}">
                <a14:useLocalDpi xmlns:a14="http://schemas.microsoft.com/office/drawing/2010/main" val="0"/>
              </a:ext>
            </a:extLst>
          </a:blip>
          <a:srcRect/>
          <a:stretch>
            <a:fillRect/>
          </a:stretch>
        </p:blipFill>
        <p:spPr bwMode="auto">
          <a:xfrm>
            <a:off x="7848932" y="3768218"/>
            <a:ext cx="685800" cy="17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 name="Picture 100" descr="blue box.png"/>
          <p:cNvPicPr>
            <a:picLocks noChangeAspect="1"/>
          </p:cNvPicPr>
          <p:nvPr/>
        </p:nvPicPr>
        <p:blipFill>
          <a:blip r:embed="rId33">
            <a:extLst>
              <a:ext uri="{28A0092B-C50C-407E-A947-70E740481C1C}">
                <a14:useLocalDpi xmlns:a14="http://schemas.microsoft.com/office/drawing/2010/main" val="0"/>
              </a:ext>
            </a:extLst>
          </a:blip>
          <a:srcRect t="22913" b="22913"/>
          <a:stretch>
            <a:fillRect/>
          </a:stretch>
        </p:blipFill>
        <p:spPr bwMode="auto">
          <a:xfrm>
            <a:off x="2639351" y="3315356"/>
            <a:ext cx="742950" cy="32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 name="Picture 102" descr="cc13-canopy.jpg"/>
          <p:cNvPicPr>
            <a:picLocks noChangeAspect="1"/>
          </p:cNvPicPr>
          <p:nvPr/>
        </p:nvPicPr>
        <p:blipFill>
          <a:blip r:embed="rId34">
            <a:extLst>
              <a:ext uri="{28A0092B-C50C-407E-A947-70E740481C1C}">
                <a14:useLocalDpi xmlns:a14="http://schemas.microsoft.com/office/drawing/2010/main" val="0"/>
              </a:ext>
            </a:extLst>
          </a:blip>
          <a:srcRect/>
          <a:stretch>
            <a:fillRect/>
          </a:stretch>
        </p:blipFill>
        <p:spPr bwMode="auto">
          <a:xfrm>
            <a:off x="5809788" y="3340627"/>
            <a:ext cx="698500" cy="271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 name="Picture 104" descr="logo-design-cLoudcredo.jpg"/>
          <p:cNvPicPr>
            <a:picLocks noChangeAspect="1"/>
          </p:cNvPicPr>
          <p:nvPr/>
        </p:nvPicPr>
        <p:blipFill>
          <a:blip r:embed="rId35">
            <a:extLst>
              <a:ext uri="{28A0092B-C50C-407E-A947-70E740481C1C}">
                <a14:useLocalDpi xmlns:a14="http://schemas.microsoft.com/office/drawing/2010/main" val="0"/>
              </a:ext>
            </a:extLst>
          </a:blip>
          <a:srcRect/>
          <a:stretch>
            <a:fillRect/>
          </a:stretch>
        </p:blipFill>
        <p:spPr bwMode="auto">
          <a:xfrm>
            <a:off x="6788484" y="3346592"/>
            <a:ext cx="842963" cy="17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 name="Picture 105" descr="535c118e58d213385600017b_Piston_Cloud_Computing_Logo.png"/>
          <p:cNvPicPr>
            <a:picLocks noChangeAspect="1"/>
          </p:cNvPicPr>
          <p:nvPr/>
        </p:nvPicPr>
        <p:blipFill>
          <a:blip r:embed="rId36">
            <a:extLst>
              <a:ext uri="{28A0092B-C50C-407E-A947-70E740481C1C}">
                <a14:useLocalDpi xmlns:a14="http://schemas.microsoft.com/office/drawing/2010/main" val="0"/>
              </a:ext>
            </a:extLst>
          </a:blip>
          <a:srcRect/>
          <a:stretch>
            <a:fillRect/>
          </a:stretch>
        </p:blipFill>
        <p:spPr bwMode="auto">
          <a:xfrm>
            <a:off x="5116891" y="3290576"/>
            <a:ext cx="644525"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 name="Picture 53"/>
          <p:cNvPicPr>
            <a:picLocks noChangeAspect="1"/>
          </p:cNvPicPr>
          <p:nvPr/>
        </p:nvPicPr>
        <p:blipFill>
          <a:blip r:embed="rId37"/>
          <a:stretch>
            <a:fillRect/>
          </a:stretch>
        </p:blipFill>
        <p:spPr>
          <a:xfrm>
            <a:off x="2819383" y="4016652"/>
            <a:ext cx="623620" cy="413657"/>
          </a:xfrm>
          <a:prstGeom prst="rect">
            <a:avLst/>
          </a:prstGeom>
        </p:spPr>
      </p:pic>
      <p:pic>
        <p:nvPicPr>
          <p:cNvPr id="55" name="Picture 54"/>
          <p:cNvPicPr>
            <a:picLocks noChangeAspect="1"/>
          </p:cNvPicPr>
          <p:nvPr/>
        </p:nvPicPr>
        <p:blipFill rotWithShape="1">
          <a:blip r:embed="rId38"/>
          <a:srcRect l="8923" t="992" r="9632" b="13078"/>
          <a:stretch/>
        </p:blipFill>
        <p:spPr>
          <a:xfrm>
            <a:off x="7284939" y="2045180"/>
            <a:ext cx="1390952" cy="314477"/>
          </a:xfrm>
          <a:prstGeom prst="rect">
            <a:avLst/>
          </a:prstGeom>
        </p:spPr>
      </p:pic>
      <p:pic>
        <p:nvPicPr>
          <p:cNvPr id="56" name="Picture 55"/>
          <p:cNvPicPr>
            <a:picLocks noChangeAspect="1"/>
          </p:cNvPicPr>
          <p:nvPr/>
        </p:nvPicPr>
        <p:blipFill>
          <a:blip r:embed="rId39"/>
          <a:stretch>
            <a:fillRect/>
          </a:stretch>
        </p:blipFill>
        <p:spPr>
          <a:xfrm>
            <a:off x="2025940" y="2479109"/>
            <a:ext cx="352107" cy="352107"/>
          </a:xfrm>
          <a:prstGeom prst="rect">
            <a:avLst/>
          </a:prstGeom>
        </p:spPr>
      </p:pic>
      <p:pic>
        <p:nvPicPr>
          <p:cNvPr id="57" name="Picture 56"/>
          <p:cNvPicPr>
            <a:picLocks noChangeAspect="1"/>
          </p:cNvPicPr>
          <p:nvPr/>
        </p:nvPicPr>
        <p:blipFill>
          <a:blip r:embed="rId40"/>
          <a:stretch>
            <a:fillRect/>
          </a:stretch>
        </p:blipFill>
        <p:spPr>
          <a:xfrm>
            <a:off x="1015814" y="2008703"/>
            <a:ext cx="348862" cy="348862"/>
          </a:xfrm>
          <a:prstGeom prst="rect">
            <a:avLst/>
          </a:prstGeom>
        </p:spPr>
      </p:pic>
      <p:pic>
        <p:nvPicPr>
          <p:cNvPr id="58" name="Picture 57"/>
          <p:cNvPicPr>
            <a:picLocks noChangeAspect="1"/>
          </p:cNvPicPr>
          <p:nvPr/>
        </p:nvPicPr>
        <p:blipFill>
          <a:blip r:embed="rId41"/>
          <a:stretch>
            <a:fillRect/>
          </a:stretch>
        </p:blipFill>
        <p:spPr>
          <a:xfrm>
            <a:off x="4897288" y="2602042"/>
            <a:ext cx="734479" cy="228382"/>
          </a:xfrm>
          <a:prstGeom prst="rect">
            <a:avLst/>
          </a:prstGeom>
        </p:spPr>
      </p:pic>
      <p:pic>
        <p:nvPicPr>
          <p:cNvPr id="59" name="Picture 58"/>
          <p:cNvPicPr>
            <a:picLocks noChangeAspect="1"/>
          </p:cNvPicPr>
          <p:nvPr/>
        </p:nvPicPr>
        <p:blipFill>
          <a:blip r:embed="rId42"/>
          <a:stretch>
            <a:fillRect/>
          </a:stretch>
        </p:blipFill>
        <p:spPr>
          <a:xfrm>
            <a:off x="2750176" y="2606980"/>
            <a:ext cx="696207" cy="146570"/>
          </a:xfrm>
          <a:prstGeom prst="rect">
            <a:avLst/>
          </a:prstGeom>
        </p:spPr>
      </p:pic>
      <p:pic>
        <p:nvPicPr>
          <p:cNvPr id="60" name="Picture 59"/>
          <p:cNvPicPr>
            <a:picLocks noChangeAspect="1"/>
          </p:cNvPicPr>
          <p:nvPr/>
        </p:nvPicPr>
        <p:blipFill>
          <a:blip r:embed="rId43"/>
          <a:stretch>
            <a:fillRect/>
          </a:stretch>
        </p:blipFill>
        <p:spPr>
          <a:xfrm>
            <a:off x="1804740" y="3372048"/>
            <a:ext cx="591101" cy="180979"/>
          </a:xfrm>
          <a:prstGeom prst="rect">
            <a:avLst/>
          </a:prstGeom>
        </p:spPr>
      </p:pic>
      <p:pic>
        <p:nvPicPr>
          <p:cNvPr id="61" name="Picture 60"/>
          <p:cNvPicPr>
            <a:picLocks noChangeAspect="1"/>
          </p:cNvPicPr>
          <p:nvPr/>
        </p:nvPicPr>
        <p:blipFill rotWithShape="1">
          <a:blip r:embed="rId44"/>
          <a:srcRect l="10726" r="6919" b="18373"/>
          <a:stretch/>
        </p:blipFill>
        <p:spPr>
          <a:xfrm>
            <a:off x="4499387" y="3302561"/>
            <a:ext cx="392951" cy="267317"/>
          </a:xfrm>
          <a:prstGeom prst="rect">
            <a:avLst/>
          </a:prstGeom>
        </p:spPr>
      </p:pic>
      <p:pic>
        <p:nvPicPr>
          <p:cNvPr id="62" name="Picture 61"/>
          <p:cNvPicPr>
            <a:picLocks noChangeAspect="1"/>
          </p:cNvPicPr>
          <p:nvPr/>
        </p:nvPicPr>
        <p:blipFill>
          <a:blip r:embed="rId45"/>
          <a:stretch>
            <a:fillRect/>
          </a:stretch>
        </p:blipFill>
        <p:spPr>
          <a:xfrm>
            <a:off x="3710070" y="3370996"/>
            <a:ext cx="559607" cy="205189"/>
          </a:xfrm>
          <a:prstGeom prst="rect">
            <a:avLst/>
          </a:prstGeom>
        </p:spPr>
      </p:pic>
      <p:pic>
        <p:nvPicPr>
          <p:cNvPr id="63" name="Picture 62"/>
          <p:cNvPicPr>
            <a:picLocks noChangeAspect="1"/>
          </p:cNvPicPr>
          <p:nvPr/>
        </p:nvPicPr>
        <p:blipFill>
          <a:blip r:embed="rId46"/>
          <a:stretch>
            <a:fillRect/>
          </a:stretch>
        </p:blipFill>
        <p:spPr>
          <a:xfrm>
            <a:off x="7961685" y="3336046"/>
            <a:ext cx="367132" cy="297837"/>
          </a:xfrm>
          <a:prstGeom prst="rect">
            <a:avLst/>
          </a:prstGeom>
        </p:spPr>
      </p:pic>
      <p:pic>
        <p:nvPicPr>
          <p:cNvPr id="64" name="Picture 63"/>
          <p:cNvPicPr>
            <a:picLocks noChangeAspect="1"/>
          </p:cNvPicPr>
          <p:nvPr/>
        </p:nvPicPr>
        <p:blipFill>
          <a:blip r:embed="rId47"/>
          <a:stretch>
            <a:fillRect/>
          </a:stretch>
        </p:blipFill>
        <p:spPr>
          <a:xfrm>
            <a:off x="3706637" y="4169880"/>
            <a:ext cx="591080" cy="189086"/>
          </a:xfrm>
          <a:prstGeom prst="rect">
            <a:avLst/>
          </a:prstGeom>
        </p:spPr>
      </p:pic>
      <p:pic>
        <p:nvPicPr>
          <p:cNvPr id="65" name="Picture 64"/>
          <p:cNvPicPr>
            <a:picLocks noChangeAspect="1"/>
          </p:cNvPicPr>
          <p:nvPr/>
        </p:nvPicPr>
        <p:blipFill>
          <a:blip r:embed="rId48"/>
          <a:stretch>
            <a:fillRect/>
          </a:stretch>
        </p:blipFill>
        <p:spPr>
          <a:xfrm>
            <a:off x="6575594" y="4090769"/>
            <a:ext cx="854963" cy="310896"/>
          </a:xfrm>
          <a:prstGeom prst="rect">
            <a:avLst/>
          </a:prstGeom>
        </p:spPr>
      </p:pic>
      <p:pic>
        <p:nvPicPr>
          <p:cNvPr id="66" name="Picture 65"/>
          <p:cNvPicPr>
            <a:picLocks noChangeAspect="1"/>
          </p:cNvPicPr>
          <p:nvPr/>
        </p:nvPicPr>
        <p:blipFill>
          <a:blip r:embed="rId49"/>
          <a:stretch>
            <a:fillRect/>
          </a:stretch>
        </p:blipFill>
        <p:spPr>
          <a:xfrm>
            <a:off x="7681536" y="4172872"/>
            <a:ext cx="875630" cy="173736"/>
          </a:xfrm>
          <a:prstGeom prst="rect">
            <a:avLst/>
          </a:prstGeom>
        </p:spPr>
      </p:pic>
    </p:spTree>
    <p:extLst>
      <p:ext uri="{BB962C8B-B14F-4D97-AF65-F5344CB8AC3E}">
        <p14:creationId xmlns:p14="http://schemas.microsoft.com/office/powerpoint/2010/main" val="84711880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3"/>
          <p:cNvSpPr>
            <a:spLocks noGrp="1"/>
          </p:cNvSpPr>
          <p:nvPr>
            <p:ph type="title"/>
          </p:nvPr>
        </p:nvSpPr>
        <p:spPr>
          <a:xfrm>
            <a:off x="175559" y="110383"/>
            <a:ext cx="8410574" cy="460374"/>
          </a:xfrm>
        </p:spPr>
        <p:txBody>
          <a:bodyPr/>
          <a:lstStyle/>
          <a:p>
            <a:pPr algn="l"/>
            <a:r>
              <a:rPr lang="en-US" sz="2800" b="1" dirty="0" smtClean="0">
                <a:solidFill>
                  <a:srgbClr val="1C7B70"/>
                </a:solidFill>
              </a:rPr>
              <a:t>Pivotal Cloud Foundry at a Glance</a:t>
            </a:r>
            <a:endParaRPr lang="en-US" sz="2800" b="1" dirty="0">
              <a:solidFill>
                <a:srgbClr val="1C7B70"/>
              </a:solidFill>
            </a:endParaRPr>
          </a:p>
        </p:txBody>
      </p:sp>
      <p:grpSp>
        <p:nvGrpSpPr>
          <p:cNvPr id="140" name="Group 139"/>
          <p:cNvGrpSpPr/>
          <p:nvPr/>
        </p:nvGrpSpPr>
        <p:grpSpPr>
          <a:xfrm>
            <a:off x="665480" y="741680"/>
            <a:ext cx="7813040" cy="3443662"/>
            <a:chOff x="302612" y="151047"/>
            <a:chExt cx="8582893" cy="3973998"/>
          </a:xfrm>
        </p:grpSpPr>
        <p:sp>
          <p:nvSpPr>
            <p:cNvPr id="141" name="Shape 666"/>
            <p:cNvSpPr/>
            <p:nvPr/>
          </p:nvSpPr>
          <p:spPr>
            <a:xfrm>
              <a:off x="302612" y="151048"/>
              <a:ext cx="6627633" cy="3413486"/>
            </a:xfrm>
            <a:prstGeom prst="rect">
              <a:avLst/>
            </a:prstGeom>
            <a:solidFill>
              <a:schemeClr val="bg1">
                <a:lumMod val="65000"/>
              </a:schemeClr>
            </a:solidFill>
            <a:ln>
              <a:noFill/>
            </a:ln>
          </p:spPr>
          <p:txBody>
            <a:bodyPr lIns="91425" tIns="45700" rIns="91425" bIns="45700" anchor="t" anchorCtr="0">
              <a:noAutofit/>
            </a:bodyPr>
            <a:lstStyle/>
            <a:p>
              <a:pPr marL="0" marR="0" lvl="0" indent="0" algn="ctr" rtl="0">
                <a:spcBef>
                  <a:spcPts val="0"/>
                </a:spcBef>
                <a:buNone/>
              </a:pPr>
              <a:endParaRPr sz="1400" b="0" i="0" u="none" strike="noStrike" cap="none" baseline="0">
                <a:solidFill>
                  <a:srgbClr val="292C2F"/>
                </a:solidFill>
                <a:latin typeface="Roboto"/>
                <a:ea typeface="Roboto"/>
                <a:cs typeface="Roboto"/>
                <a:sym typeface="Roboto"/>
              </a:endParaRPr>
            </a:p>
          </p:txBody>
        </p:sp>
        <p:sp>
          <p:nvSpPr>
            <p:cNvPr id="142" name="Shape 667"/>
            <p:cNvSpPr/>
            <p:nvPr/>
          </p:nvSpPr>
          <p:spPr>
            <a:xfrm>
              <a:off x="391676" y="1020688"/>
              <a:ext cx="6423653" cy="2010385"/>
            </a:xfrm>
            <a:prstGeom prst="rect">
              <a:avLst/>
            </a:prstGeom>
            <a:solidFill>
              <a:schemeClr val="tx1"/>
            </a:solidFill>
            <a:ln>
              <a:noFill/>
            </a:ln>
          </p:spPr>
          <p:txBody>
            <a:bodyPr lIns="91425" tIns="45700" rIns="91425" bIns="45700" anchor="t" anchorCtr="0">
              <a:noAutofit/>
            </a:bodyPr>
            <a:lstStyle/>
            <a:p>
              <a:pPr marL="0" marR="0" lvl="0" indent="0" algn="ctr" rtl="0">
                <a:spcBef>
                  <a:spcPts val="0"/>
                </a:spcBef>
                <a:buNone/>
              </a:pPr>
              <a:endParaRPr sz="1400" b="0" i="0" u="none" strike="noStrike" cap="none" baseline="0">
                <a:solidFill>
                  <a:srgbClr val="F2F2F2"/>
                </a:solidFill>
                <a:latin typeface="Roboto"/>
                <a:ea typeface="Roboto"/>
                <a:cs typeface="Roboto"/>
                <a:sym typeface="Roboto"/>
              </a:endParaRPr>
            </a:p>
          </p:txBody>
        </p:sp>
        <p:sp>
          <p:nvSpPr>
            <p:cNvPr id="143" name="Shape 668"/>
            <p:cNvSpPr/>
            <p:nvPr/>
          </p:nvSpPr>
          <p:spPr>
            <a:xfrm>
              <a:off x="7046922" y="151047"/>
              <a:ext cx="1822203" cy="3398617"/>
            </a:xfrm>
            <a:prstGeom prst="rect">
              <a:avLst/>
            </a:prstGeom>
            <a:solidFill>
              <a:srgbClr val="2E7CA2"/>
            </a:solidFill>
            <a:ln>
              <a:noFill/>
            </a:ln>
          </p:spPr>
          <p:txBody>
            <a:bodyPr lIns="91425" tIns="45700" rIns="91425" bIns="45700" anchor="t" anchorCtr="0">
              <a:noAutofit/>
            </a:bodyPr>
            <a:lstStyle/>
            <a:p>
              <a:pPr marL="0" marR="0" lvl="0" indent="0" algn="ctr" rtl="0">
                <a:spcBef>
                  <a:spcPts val="0"/>
                </a:spcBef>
                <a:buNone/>
              </a:pPr>
              <a:endParaRPr sz="1400" b="0" i="0" u="none" strike="noStrike" cap="none" baseline="0">
                <a:solidFill>
                  <a:srgbClr val="F2F2F2"/>
                </a:solidFill>
                <a:latin typeface="Roboto"/>
                <a:ea typeface="Roboto"/>
                <a:cs typeface="Roboto"/>
                <a:sym typeface="Roboto"/>
              </a:endParaRPr>
            </a:p>
          </p:txBody>
        </p:sp>
        <p:sp>
          <p:nvSpPr>
            <p:cNvPr id="144" name="Shape 669"/>
            <p:cNvSpPr/>
            <p:nvPr/>
          </p:nvSpPr>
          <p:spPr>
            <a:xfrm>
              <a:off x="1552723" y="506426"/>
              <a:ext cx="2033928" cy="457947"/>
            </a:xfrm>
            <a:prstGeom prst="rect">
              <a:avLst/>
            </a:prstGeom>
            <a:solidFill>
              <a:srgbClr val="D8D8D8"/>
            </a:solidFill>
            <a:ln>
              <a:noFill/>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dk1"/>
                  </a:solidFill>
                  <a:latin typeface="Roboto"/>
                  <a:ea typeface="Roboto"/>
                  <a:cs typeface="Roboto"/>
                  <a:sym typeface="Roboto"/>
                </a:rPr>
                <a:t>Container Scheduling</a:t>
              </a:r>
            </a:p>
          </p:txBody>
        </p:sp>
        <p:sp>
          <p:nvSpPr>
            <p:cNvPr id="145" name="Shape 670"/>
            <p:cNvSpPr/>
            <p:nvPr/>
          </p:nvSpPr>
          <p:spPr>
            <a:xfrm>
              <a:off x="2028875" y="1070886"/>
              <a:ext cx="3213038" cy="33855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600" b="1" i="0" u="none" strike="noStrike" cap="none" baseline="0" dirty="0">
                  <a:solidFill>
                    <a:srgbClr val="FFFFFF"/>
                  </a:solidFill>
                  <a:latin typeface="Roboto"/>
                  <a:ea typeface="Roboto"/>
                  <a:cs typeface="Roboto"/>
                  <a:sym typeface="Roboto"/>
                </a:rPr>
                <a:t>Application Framework</a:t>
              </a:r>
            </a:p>
          </p:txBody>
        </p:sp>
        <p:sp>
          <p:nvSpPr>
            <p:cNvPr id="146" name="Shape 671"/>
            <p:cNvSpPr/>
            <p:nvPr/>
          </p:nvSpPr>
          <p:spPr>
            <a:xfrm>
              <a:off x="7192803" y="161701"/>
              <a:ext cx="1527079" cy="33855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600" b="1" i="0" u="none" strike="noStrike" cap="none" baseline="0" dirty="0">
                  <a:solidFill>
                    <a:srgbClr val="FFFFFF"/>
                  </a:solidFill>
                  <a:latin typeface="Roboto"/>
                  <a:ea typeface="Roboto"/>
                  <a:cs typeface="Roboto"/>
                  <a:sym typeface="Roboto"/>
                </a:rPr>
                <a:t>Services</a:t>
              </a:r>
            </a:p>
          </p:txBody>
        </p:sp>
        <p:sp>
          <p:nvSpPr>
            <p:cNvPr id="147" name="Shape 672"/>
            <p:cNvSpPr/>
            <p:nvPr/>
          </p:nvSpPr>
          <p:spPr>
            <a:xfrm>
              <a:off x="2364528" y="171624"/>
              <a:ext cx="2571519" cy="33855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400" b="1" i="0" u="none" strike="noStrike" cap="none" baseline="0" dirty="0">
                  <a:solidFill>
                    <a:srgbClr val="10253F"/>
                  </a:solidFill>
                  <a:latin typeface="Roboto"/>
                  <a:ea typeface="Roboto"/>
                  <a:cs typeface="Roboto"/>
                  <a:sym typeface="Roboto"/>
                </a:rPr>
                <a:t>Platform Runtime</a:t>
              </a:r>
            </a:p>
          </p:txBody>
        </p:sp>
        <p:sp>
          <p:nvSpPr>
            <p:cNvPr id="148" name="Shape 673"/>
            <p:cNvSpPr/>
            <p:nvPr/>
          </p:nvSpPr>
          <p:spPr>
            <a:xfrm>
              <a:off x="391679" y="506426"/>
              <a:ext cx="1091588" cy="457947"/>
            </a:xfrm>
            <a:prstGeom prst="rect">
              <a:avLst/>
            </a:prstGeom>
            <a:solidFill>
              <a:srgbClr val="D8D8D8"/>
            </a:solidFill>
            <a:ln>
              <a:noFill/>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dk1"/>
                  </a:solidFill>
                  <a:latin typeface="Roboto"/>
                  <a:ea typeface="Roboto"/>
                  <a:cs typeface="Roboto"/>
                  <a:sym typeface="Roboto"/>
                </a:rPr>
                <a:t>Routing</a:t>
              </a:r>
            </a:p>
          </p:txBody>
        </p:sp>
        <p:sp>
          <p:nvSpPr>
            <p:cNvPr id="149" name="Shape 674"/>
            <p:cNvSpPr/>
            <p:nvPr/>
          </p:nvSpPr>
          <p:spPr>
            <a:xfrm>
              <a:off x="7148124" y="522049"/>
              <a:ext cx="1527078" cy="411923"/>
            </a:xfrm>
            <a:prstGeom prst="rect">
              <a:avLst/>
            </a:prstGeom>
            <a:noFill/>
            <a:ln w="12700"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dirty="0">
                  <a:solidFill>
                    <a:schemeClr val="lt1"/>
                  </a:solidFill>
                  <a:latin typeface="Roboto"/>
                  <a:ea typeface="Roboto"/>
                  <a:cs typeface="Roboto"/>
                  <a:sym typeface="Roboto"/>
                </a:rPr>
                <a:t>Database</a:t>
              </a:r>
            </a:p>
          </p:txBody>
        </p:sp>
        <p:sp>
          <p:nvSpPr>
            <p:cNvPr id="150" name="Shape 675"/>
            <p:cNvSpPr/>
            <p:nvPr/>
          </p:nvSpPr>
          <p:spPr>
            <a:xfrm>
              <a:off x="5505081" y="501512"/>
              <a:ext cx="1310253" cy="457947"/>
            </a:xfrm>
            <a:prstGeom prst="rect">
              <a:avLst/>
            </a:prstGeom>
            <a:solidFill>
              <a:srgbClr val="D8D8D8"/>
            </a:solidFill>
            <a:ln>
              <a:noFill/>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dk1"/>
                  </a:solidFill>
                  <a:latin typeface="Roboto"/>
                  <a:ea typeface="Roboto"/>
                  <a:cs typeface="Roboto"/>
                  <a:sym typeface="Roboto"/>
                </a:rPr>
                <a:t>Configuration</a:t>
              </a:r>
            </a:p>
          </p:txBody>
        </p:sp>
        <p:sp>
          <p:nvSpPr>
            <p:cNvPr id="151" name="Shape 676"/>
            <p:cNvSpPr/>
            <p:nvPr/>
          </p:nvSpPr>
          <p:spPr>
            <a:xfrm>
              <a:off x="3660609" y="502200"/>
              <a:ext cx="1768069" cy="457947"/>
            </a:xfrm>
            <a:prstGeom prst="rect">
              <a:avLst/>
            </a:prstGeom>
            <a:solidFill>
              <a:srgbClr val="D8D8D8"/>
            </a:solidFill>
            <a:ln>
              <a:noFill/>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dk1"/>
                  </a:solidFill>
                  <a:latin typeface="Roboto"/>
                  <a:ea typeface="Roboto"/>
                  <a:cs typeface="Roboto"/>
                  <a:sym typeface="Roboto"/>
                </a:rPr>
                <a:t>Service Discovery</a:t>
              </a:r>
            </a:p>
          </p:txBody>
        </p:sp>
        <p:sp>
          <p:nvSpPr>
            <p:cNvPr id="152" name="Shape 677"/>
            <p:cNvSpPr/>
            <p:nvPr/>
          </p:nvSpPr>
          <p:spPr>
            <a:xfrm>
              <a:off x="7148124" y="999889"/>
              <a:ext cx="1527078" cy="423460"/>
            </a:xfrm>
            <a:prstGeom prst="rect">
              <a:avLst/>
            </a:prstGeom>
            <a:noFill/>
            <a:ln w="12700"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Big Data</a:t>
              </a:r>
            </a:p>
          </p:txBody>
        </p:sp>
        <p:sp>
          <p:nvSpPr>
            <p:cNvPr id="153" name="Shape 678"/>
            <p:cNvSpPr/>
            <p:nvPr/>
          </p:nvSpPr>
          <p:spPr>
            <a:xfrm>
              <a:off x="7148298" y="1502195"/>
              <a:ext cx="1527078" cy="423460"/>
            </a:xfrm>
            <a:prstGeom prst="rect">
              <a:avLst/>
            </a:prstGeom>
            <a:noFill/>
            <a:ln w="12700"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Object Storage</a:t>
              </a:r>
            </a:p>
          </p:txBody>
        </p:sp>
        <p:sp>
          <p:nvSpPr>
            <p:cNvPr id="154" name="Shape 679"/>
            <p:cNvSpPr/>
            <p:nvPr/>
          </p:nvSpPr>
          <p:spPr>
            <a:xfrm>
              <a:off x="7148298" y="1991574"/>
              <a:ext cx="1527078" cy="423460"/>
            </a:xfrm>
            <a:prstGeom prst="rect">
              <a:avLst/>
            </a:prstGeom>
            <a:noFill/>
            <a:ln w="12700"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Mobile</a:t>
              </a:r>
            </a:p>
          </p:txBody>
        </p:sp>
        <p:sp>
          <p:nvSpPr>
            <p:cNvPr id="155" name="Shape 680"/>
            <p:cNvSpPr/>
            <p:nvPr/>
          </p:nvSpPr>
          <p:spPr>
            <a:xfrm>
              <a:off x="7152021" y="2460911"/>
              <a:ext cx="1526906" cy="423460"/>
            </a:xfrm>
            <a:prstGeom prst="rect">
              <a:avLst/>
            </a:prstGeom>
            <a:noFill/>
            <a:ln w="12700"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Build CI</a:t>
              </a:r>
            </a:p>
          </p:txBody>
        </p:sp>
        <p:sp>
          <p:nvSpPr>
            <p:cNvPr id="156" name="Shape 681"/>
            <p:cNvSpPr/>
            <p:nvPr/>
          </p:nvSpPr>
          <p:spPr>
            <a:xfrm>
              <a:off x="7160212" y="2935417"/>
              <a:ext cx="1527078" cy="423460"/>
            </a:xfrm>
            <a:prstGeom prst="rect">
              <a:avLst/>
            </a:prstGeom>
            <a:noFill/>
            <a:ln w="12700"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dirty="0">
                  <a:solidFill>
                    <a:schemeClr val="lt1"/>
                  </a:solidFill>
                  <a:latin typeface="Roboto"/>
                  <a:ea typeface="Roboto"/>
                  <a:cs typeface="Roboto"/>
                  <a:sym typeface="Roboto"/>
                </a:rPr>
                <a:t>User Provided</a:t>
              </a:r>
            </a:p>
          </p:txBody>
        </p:sp>
        <p:sp>
          <p:nvSpPr>
            <p:cNvPr id="157" name="Shape 682"/>
            <p:cNvSpPr/>
            <p:nvPr/>
          </p:nvSpPr>
          <p:spPr>
            <a:xfrm>
              <a:off x="391679" y="3108290"/>
              <a:ext cx="3194970" cy="377959"/>
            </a:xfrm>
            <a:prstGeom prst="rect">
              <a:avLst/>
            </a:prstGeom>
            <a:solidFill>
              <a:srgbClr val="D8D8D8"/>
            </a:solidFill>
            <a:ln>
              <a:noFill/>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dirty="0">
                  <a:solidFill>
                    <a:schemeClr val="dk1"/>
                  </a:solidFill>
                  <a:latin typeface="Roboto"/>
                  <a:ea typeface="Roboto"/>
                  <a:cs typeface="Roboto"/>
                  <a:sym typeface="Roboto"/>
                </a:rPr>
                <a:t>Logging &amp; Metrics</a:t>
              </a:r>
            </a:p>
          </p:txBody>
        </p:sp>
        <p:sp>
          <p:nvSpPr>
            <p:cNvPr id="158" name="Shape 683"/>
            <p:cNvSpPr/>
            <p:nvPr/>
          </p:nvSpPr>
          <p:spPr>
            <a:xfrm>
              <a:off x="3660609" y="3108290"/>
              <a:ext cx="3154724" cy="377959"/>
            </a:xfrm>
            <a:prstGeom prst="rect">
              <a:avLst/>
            </a:prstGeom>
            <a:solidFill>
              <a:srgbClr val="D8D8D8"/>
            </a:solidFill>
            <a:ln>
              <a:noFill/>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dk1"/>
                  </a:solidFill>
                  <a:latin typeface="Roboto"/>
                  <a:ea typeface="Roboto"/>
                  <a:cs typeface="Roboto"/>
                  <a:sym typeface="Roboto"/>
                </a:rPr>
                <a:t>Messaging</a:t>
              </a:r>
            </a:p>
          </p:txBody>
        </p:sp>
        <p:sp>
          <p:nvSpPr>
            <p:cNvPr id="159" name="Shape 684"/>
            <p:cNvSpPr/>
            <p:nvPr/>
          </p:nvSpPr>
          <p:spPr>
            <a:xfrm>
              <a:off x="5215095" y="1559069"/>
              <a:ext cx="1502958" cy="545125"/>
            </a:xfrm>
            <a:prstGeom prst="roundRect">
              <a:avLst>
                <a:gd name="adj" fmla="val 16667"/>
              </a:avLst>
            </a:prstGeom>
            <a:no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Circuit Breakers</a:t>
              </a:r>
            </a:p>
          </p:txBody>
        </p:sp>
        <p:sp>
          <p:nvSpPr>
            <p:cNvPr id="160" name="Shape 685"/>
            <p:cNvSpPr/>
            <p:nvPr/>
          </p:nvSpPr>
          <p:spPr>
            <a:xfrm>
              <a:off x="530544" y="1559069"/>
              <a:ext cx="1502958" cy="545125"/>
            </a:xfrm>
            <a:prstGeom prst="roundRect">
              <a:avLst>
                <a:gd name="adj" fmla="val 16667"/>
              </a:avLst>
            </a:prstGeom>
            <a:no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12 Factor Apps</a:t>
              </a:r>
            </a:p>
          </p:txBody>
        </p:sp>
        <p:sp>
          <p:nvSpPr>
            <p:cNvPr id="161" name="Shape 686"/>
            <p:cNvSpPr/>
            <p:nvPr/>
          </p:nvSpPr>
          <p:spPr>
            <a:xfrm>
              <a:off x="3650753" y="1559069"/>
              <a:ext cx="1502958" cy="545125"/>
            </a:xfrm>
            <a:prstGeom prst="roundRect">
              <a:avLst>
                <a:gd name="adj" fmla="val 16667"/>
              </a:avLst>
            </a:prstGeom>
            <a:no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RESTful Services</a:t>
              </a:r>
            </a:p>
          </p:txBody>
        </p:sp>
        <p:sp>
          <p:nvSpPr>
            <p:cNvPr id="162" name="Shape 687"/>
            <p:cNvSpPr/>
            <p:nvPr/>
          </p:nvSpPr>
          <p:spPr>
            <a:xfrm>
              <a:off x="2086415" y="1559069"/>
              <a:ext cx="1502958" cy="545125"/>
            </a:xfrm>
            <a:prstGeom prst="roundRect">
              <a:avLst>
                <a:gd name="adj" fmla="val 16667"/>
              </a:avLst>
            </a:prstGeom>
            <a:no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dirty="0" err="1">
                  <a:solidFill>
                    <a:schemeClr val="lt1"/>
                  </a:solidFill>
                  <a:latin typeface="Roboto"/>
                  <a:ea typeface="Roboto"/>
                  <a:cs typeface="Roboto"/>
                  <a:sym typeface="Roboto"/>
                </a:rPr>
                <a:t>Microservices</a:t>
              </a:r>
              <a:endParaRPr lang="en-US" sz="1200" b="0" i="0" u="none" strike="noStrike" cap="none" baseline="0" dirty="0">
                <a:solidFill>
                  <a:schemeClr val="lt1"/>
                </a:solidFill>
                <a:latin typeface="Roboto"/>
                <a:ea typeface="Roboto"/>
                <a:cs typeface="Roboto"/>
                <a:sym typeface="Roboto"/>
              </a:endParaRPr>
            </a:p>
          </p:txBody>
        </p:sp>
        <p:sp>
          <p:nvSpPr>
            <p:cNvPr id="163" name="Shape 688"/>
            <p:cNvSpPr/>
            <p:nvPr/>
          </p:nvSpPr>
          <p:spPr>
            <a:xfrm>
              <a:off x="5204386" y="2278390"/>
              <a:ext cx="1502958" cy="545125"/>
            </a:xfrm>
            <a:prstGeom prst="roundRect">
              <a:avLst>
                <a:gd name="adj" fmla="val 16667"/>
              </a:avLst>
            </a:prstGeom>
            <a:no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.NET</a:t>
              </a:r>
            </a:p>
          </p:txBody>
        </p:sp>
        <p:sp>
          <p:nvSpPr>
            <p:cNvPr id="164" name="Shape 689"/>
            <p:cNvSpPr/>
            <p:nvPr/>
          </p:nvSpPr>
          <p:spPr>
            <a:xfrm>
              <a:off x="519834" y="2278390"/>
              <a:ext cx="1502958" cy="545125"/>
            </a:xfrm>
            <a:prstGeom prst="roundRect">
              <a:avLst>
                <a:gd name="adj" fmla="val 16667"/>
              </a:avLst>
            </a:prstGeom>
            <a:no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Spring Boot</a:t>
              </a:r>
            </a:p>
          </p:txBody>
        </p:sp>
        <p:sp>
          <p:nvSpPr>
            <p:cNvPr id="165" name="Shape 690"/>
            <p:cNvSpPr/>
            <p:nvPr/>
          </p:nvSpPr>
          <p:spPr>
            <a:xfrm>
              <a:off x="3640045" y="2278390"/>
              <a:ext cx="1502958" cy="545125"/>
            </a:xfrm>
            <a:prstGeom prst="roundRect">
              <a:avLst>
                <a:gd name="adj" fmla="val 16667"/>
              </a:avLst>
            </a:prstGeom>
            <a:no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Node.js</a:t>
              </a:r>
            </a:p>
          </p:txBody>
        </p:sp>
        <p:sp>
          <p:nvSpPr>
            <p:cNvPr id="166" name="Shape 691"/>
            <p:cNvSpPr/>
            <p:nvPr/>
          </p:nvSpPr>
          <p:spPr>
            <a:xfrm>
              <a:off x="2075707" y="2278390"/>
              <a:ext cx="1502958" cy="545125"/>
            </a:xfrm>
            <a:prstGeom prst="roundRect">
              <a:avLst>
                <a:gd name="adj" fmla="val 16667"/>
              </a:avLst>
            </a:prstGeom>
            <a:no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Ruby on Rails</a:t>
              </a:r>
            </a:p>
          </p:txBody>
        </p:sp>
        <p:sp>
          <p:nvSpPr>
            <p:cNvPr id="167" name="Shape 692"/>
            <p:cNvSpPr/>
            <p:nvPr/>
          </p:nvSpPr>
          <p:spPr>
            <a:xfrm>
              <a:off x="318992" y="3635823"/>
              <a:ext cx="8566513" cy="489222"/>
            </a:xfrm>
            <a:prstGeom prst="rect">
              <a:avLst/>
            </a:prstGeom>
            <a:solidFill>
              <a:srgbClr val="097F73"/>
            </a:solidFill>
            <a:ln>
              <a:noFill/>
            </a:ln>
          </p:spPr>
          <p:txBody>
            <a:bodyPr lIns="91425" tIns="45700" rIns="91425" bIns="45700" anchor="t" anchorCtr="0">
              <a:noAutofit/>
            </a:bodyPr>
            <a:lstStyle/>
            <a:p>
              <a:pPr marL="0" marR="0" lvl="0" indent="0" algn="ctr" rtl="0">
                <a:spcBef>
                  <a:spcPts val="0"/>
                </a:spcBef>
                <a:buNone/>
              </a:pPr>
              <a:endParaRPr sz="1400" b="0" i="0" u="none" strike="noStrike" cap="none" baseline="0">
                <a:solidFill>
                  <a:srgbClr val="F2F2F2"/>
                </a:solidFill>
                <a:latin typeface="Roboto"/>
                <a:ea typeface="Roboto"/>
                <a:cs typeface="Roboto"/>
                <a:sym typeface="Roboto"/>
              </a:endParaRPr>
            </a:p>
          </p:txBody>
        </p:sp>
        <p:sp>
          <p:nvSpPr>
            <p:cNvPr id="168" name="Shape 693"/>
            <p:cNvSpPr/>
            <p:nvPr/>
          </p:nvSpPr>
          <p:spPr>
            <a:xfrm>
              <a:off x="538698" y="3696989"/>
              <a:ext cx="1809404" cy="314412"/>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600" b="1" i="0" u="none" strike="noStrike" cap="none" baseline="0" dirty="0" smtClean="0">
                  <a:solidFill>
                    <a:srgbClr val="FFFFFF"/>
                  </a:solidFill>
                  <a:latin typeface="Roboto"/>
                  <a:ea typeface="Roboto"/>
                  <a:cs typeface="Roboto"/>
                  <a:sym typeface="Roboto"/>
                </a:rPr>
                <a:t>Operations</a:t>
              </a:r>
              <a:endParaRPr lang="en-US" sz="1600" b="1" i="0" u="none" strike="noStrike" cap="none" baseline="0" dirty="0">
                <a:solidFill>
                  <a:srgbClr val="FFFFFF"/>
                </a:solidFill>
                <a:latin typeface="Roboto"/>
                <a:ea typeface="Roboto"/>
                <a:cs typeface="Roboto"/>
                <a:sym typeface="Roboto"/>
              </a:endParaRPr>
            </a:p>
          </p:txBody>
        </p:sp>
        <p:sp>
          <p:nvSpPr>
            <p:cNvPr id="169" name="Shape 694"/>
            <p:cNvSpPr/>
            <p:nvPr/>
          </p:nvSpPr>
          <p:spPr>
            <a:xfrm>
              <a:off x="2469408" y="3615880"/>
              <a:ext cx="1654058" cy="461664"/>
            </a:xfrm>
            <a:prstGeom prst="rect">
              <a:avLst/>
            </a:prstGeom>
            <a:noFill/>
            <a:ln>
              <a:noFill/>
            </a:ln>
          </p:spPr>
          <p:txBody>
            <a:bodyPr lIns="91425" tIns="45700" rIns="91425" bIns="45700" anchor="t" anchorCtr="0">
              <a:noAutofit/>
            </a:bodyPr>
            <a:lstStyle/>
            <a:p>
              <a:pPr marL="0" marR="0" lvl="0" indent="0" rtl="0">
                <a:spcBef>
                  <a:spcPts val="0"/>
                </a:spcBef>
                <a:buSzPct val="25000"/>
                <a:buNone/>
              </a:pPr>
              <a:r>
                <a:rPr lang="en-US" sz="1200" b="0" i="0" u="none" strike="noStrike" cap="none" baseline="0" dirty="0">
                  <a:solidFill>
                    <a:srgbClr val="FFFFFF"/>
                  </a:solidFill>
                  <a:latin typeface="Roboto"/>
                  <a:ea typeface="Roboto"/>
                  <a:cs typeface="Roboto"/>
                  <a:sym typeface="Roboto"/>
                </a:rPr>
                <a:t>Zero Downtime Deployments</a:t>
              </a:r>
            </a:p>
          </p:txBody>
        </p:sp>
        <p:sp>
          <p:nvSpPr>
            <p:cNvPr id="170" name="Shape 695"/>
            <p:cNvSpPr/>
            <p:nvPr/>
          </p:nvSpPr>
          <p:spPr>
            <a:xfrm>
              <a:off x="4047674" y="3617943"/>
              <a:ext cx="1165134" cy="46166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200" b="0" i="0" u="none" strike="noStrike" cap="none" baseline="0" dirty="0">
                  <a:solidFill>
                    <a:srgbClr val="FFFFFF"/>
                  </a:solidFill>
                  <a:latin typeface="Roboto"/>
                  <a:ea typeface="Roboto"/>
                  <a:cs typeface="Roboto"/>
                  <a:sym typeface="Roboto"/>
                </a:rPr>
                <a:t>Failover &amp; Recovery</a:t>
              </a:r>
            </a:p>
          </p:txBody>
        </p:sp>
        <p:sp>
          <p:nvSpPr>
            <p:cNvPr id="171" name="Shape 696"/>
            <p:cNvSpPr/>
            <p:nvPr/>
          </p:nvSpPr>
          <p:spPr>
            <a:xfrm>
              <a:off x="5380497" y="3681833"/>
              <a:ext cx="1027764" cy="276998"/>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200" b="0" i="0" u="none" strike="noStrike" cap="none" baseline="0" dirty="0">
                  <a:solidFill>
                    <a:srgbClr val="FFFFFF"/>
                  </a:solidFill>
                  <a:latin typeface="Roboto"/>
                  <a:ea typeface="Roboto"/>
                  <a:cs typeface="Roboto"/>
                  <a:sym typeface="Roboto"/>
                </a:rPr>
                <a:t>Scaling</a:t>
              </a:r>
            </a:p>
          </p:txBody>
        </p:sp>
        <p:sp>
          <p:nvSpPr>
            <p:cNvPr id="172" name="Shape 697"/>
            <p:cNvSpPr/>
            <p:nvPr/>
          </p:nvSpPr>
          <p:spPr>
            <a:xfrm>
              <a:off x="6525636" y="3620009"/>
              <a:ext cx="1051431" cy="46166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200" b="0" i="0" u="none" strike="noStrike" cap="none" baseline="0" dirty="0">
                  <a:solidFill>
                    <a:srgbClr val="FFFFFF"/>
                  </a:solidFill>
                  <a:latin typeface="Roboto"/>
                  <a:ea typeface="Roboto"/>
                  <a:cs typeface="Roboto"/>
                  <a:sym typeface="Roboto"/>
                </a:rPr>
                <a:t>Security Patching</a:t>
              </a:r>
            </a:p>
          </p:txBody>
        </p:sp>
        <p:sp>
          <p:nvSpPr>
            <p:cNvPr id="173" name="Shape 698"/>
            <p:cNvSpPr/>
            <p:nvPr/>
          </p:nvSpPr>
          <p:spPr>
            <a:xfrm>
              <a:off x="7728211" y="3612897"/>
              <a:ext cx="1051431" cy="46166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200" b="0" i="0" u="none" strike="noStrike" cap="none" baseline="0" dirty="0">
                  <a:solidFill>
                    <a:srgbClr val="FFFFFF"/>
                  </a:solidFill>
                  <a:latin typeface="Roboto"/>
                  <a:ea typeface="Roboto"/>
                  <a:cs typeface="Roboto"/>
                  <a:sym typeface="Roboto"/>
                </a:rPr>
                <a:t>Platform</a:t>
              </a:r>
            </a:p>
            <a:p>
              <a:pPr marL="0" marR="0" lvl="0" indent="0" algn="ctr" rtl="0">
                <a:spcBef>
                  <a:spcPts val="0"/>
                </a:spcBef>
                <a:buSzPct val="25000"/>
                <a:buNone/>
              </a:pPr>
              <a:r>
                <a:rPr lang="en-US" sz="1200" b="0" i="0" u="none" strike="noStrike" cap="none" baseline="0" dirty="0">
                  <a:solidFill>
                    <a:srgbClr val="FFFFFF"/>
                  </a:solidFill>
                  <a:latin typeface="Roboto"/>
                  <a:ea typeface="Roboto"/>
                  <a:cs typeface="Roboto"/>
                  <a:sym typeface="Roboto"/>
                </a:rPr>
                <a:t>Upgrades</a:t>
              </a:r>
            </a:p>
          </p:txBody>
        </p:sp>
      </p:grpSp>
      <p:grpSp>
        <p:nvGrpSpPr>
          <p:cNvPr id="174" name="Group 173"/>
          <p:cNvGrpSpPr/>
          <p:nvPr/>
        </p:nvGrpSpPr>
        <p:grpSpPr>
          <a:xfrm>
            <a:off x="2006139" y="4220095"/>
            <a:ext cx="5183908" cy="729872"/>
            <a:chOff x="184080" y="4377802"/>
            <a:chExt cx="4336746" cy="531523"/>
          </a:xfrm>
        </p:grpSpPr>
        <p:grpSp>
          <p:nvGrpSpPr>
            <p:cNvPr id="175" name="Group 174"/>
            <p:cNvGrpSpPr/>
            <p:nvPr/>
          </p:nvGrpSpPr>
          <p:grpSpPr>
            <a:xfrm>
              <a:off x="184080" y="4377802"/>
              <a:ext cx="1010802" cy="527416"/>
              <a:chOff x="184080" y="4448922"/>
              <a:chExt cx="1010802" cy="527416"/>
            </a:xfrm>
          </p:grpSpPr>
          <p:pic>
            <p:nvPicPr>
              <p:cNvPr id="186" name="Picture 185"/>
              <p:cNvPicPr>
                <a:picLocks noChangeAspect="1"/>
              </p:cNvPicPr>
              <p:nvPr/>
            </p:nvPicPr>
            <p:blipFill>
              <a:blip r:embed="rId3" cstate="print"/>
              <a:srcRect b="-4013"/>
              <a:stretch>
                <a:fillRect/>
              </a:stretch>
            </p:blipFill>
            <p:spPr bwMode="auto">
              <a:xfrm>
                <a:off x="184080" y="4448922"/>
                <a:ext cx="1010802" cy="527416"/>
              </a:xfrm>
              <a:prstGeom prst="rect">
                <a:avLst/>
              </a:prstGeom>
              <a:noFill/>
              <a:ln w="9525">
                <a:noFill/>
                <a:miter lim="800000"/>
                <a:headEnd/>
                <a:tailEnd/>
              </a:ln>
            </p:spPr>
          </p:pic>
          <p:pic>
            <p:nvPicPr>
              <p:cNvPr id="187" name="Picture 186"/>
              <p:cNvPicPr>
                <a:picLocks noChangeAspect="1"/>
              </p:cNvPicPr>
              <p:nvPr/>
            </p:nvPicPr>
            <p:blipFill>
              <a:blip r:embed="rId4" cstate="print">
                <a:clrChange>
                  <a:clrFrom>
                    <a:srgbClr val="FFFFFF"/>
                  </a:clrFrom>
                  <a:clrTo>
                    <a:srgbClr val="FFFFFF">
                      <a:alpha val="0"/>
                    </a:srgbClr>
                  </a:clrTo>
                </a:clrChange>
              </a:blip>
              <a:stretch>
                <a:fillRect/>
              </a:stretch>
            </p:blipFill>
            <p:spPr>
              <a:xfrm>
                <a:off x="378026" y="4636567"/>
                <a:ext cx="648221" cy="164130"/>
              </a:xfrm>
              <a:prstGeom prst="rect">
                <a:avLst/>
              </a:prstGeom>
            </p:spPr>
          </p:pic>
        </p:grpSp>
        <p:grpSp>
          <p:nvGrpSpPr>
            <p:cNvPr id="176" name="Group 175"/>
            <p:cNvGrpSpPr/>
            <p:nvPr/>
          </p:nvGrpSpPr>
          <p:grpSpPr>
            <a:xfrm>
              <a:off x="2400043" y="4380286"/>
              <a:ext cx="1010802" cy="527416"/>
              <a:chOff x="2400043" y="4451406"/>
              <a:chExt cx="1010802" cy="527416"/>
            </a:xfrm>
          </p:grpSpPr>
          <p:pic>
            <p:nvPicPr>
              <p:cNvPr id="184" name="Picture 183"/>
              <p:cNvPicPr>
                <a:picLocks noChangeAspect="1"/>
              </p:cNvPicPr>
              <p:nvPr/>
            </p:nvPicPr>
            <p:blipFill>
              <a:blip r:embed="rId3" cstate="print"/>
              <a:srcRect b="-4013"/>
              <a:stretch>
                <a:fillRect/>
              </a:stretch>
            </p:blipFill>
            <p:spPr bwMode="auto">
              <a:xfrm>
                <a:off x="2400043" y="4451406"/>
                <a:ext cx="1010802" cy="527416"/>
              </a:xfrm>
              <a:prstGeom prst="rect">
                <a:avLst/>
              </a:prstGeom>
              <a:noFill/>
              <a:ln w="9525">
                <a:noFill/>
                <a:miter lim="800000"/>
                <a:headEnd/>
                <a:tailEnd/>
              </a:ln>
            </p:spPr>
          </p:pic>
          <p:pic>
            <p:nvPicPr>
              <p:cNvPr id="185" name="Picture 2" descr="https://encrypted-tbn0.gstatic.com/images?q=tbn:ANd9GcRgWtweeNVNot_dJ1JZ4fATg5X0qxTniN17Zry9UylCHUwXFy8KJQ"/>
              <p:cNvPicPr>
                <a:picLocks noChangeAspect="1" noChangeArrowheads="1"/>
              </p:cNvPicPr>
              <p:nvPr/>
            </p:nvPicPr>
            <p:blipFill>
              <a:blip r:embed="rId5" cstate="print"/>
              <a:srcRect/>
              <a:stretch>
                <a:fillRect/>
              </a:stretch>
            </p:blipFill>
            <p:spPr bwMode="auto">
              <a:xfrm>
                <a:off x="2576400" y="4585912"/>
                <a:ext cx="542437" cy="219842"/>
              </a:xfrm>
              <a:prstGeom prst="rect">
                <a:avLst/>
              </a:prstGeom>
              <a:noFill/>
            </p:spPr>
          </p:pic>
        </p:grpSp>
        <p:grpSp>
          <p:nvGrpSpPr>
            <p:cNvPr id="177" name="Group 176"/>
            <p:cNvGrpSpPr/>
            <p:nvPr/>
          </p:nvGrpSpPr>
          <p:grpSpPr>
            <a:xfrm>
              <a:off x="1286160" y="4378688"/>
              <a:ext cx="1010802" cy="527416"/>
              <a:chOff x="1286160" y="4449808"/>
              <a:chExt cx="1010802" cy="527416"/>
            </a:xfrm>
          </p:grpSpPr>
          <p:pic>
            <p:nvPicPr>
              <p:cNvPr id="182" name="Picture 181"/>
              <p:cNvPicPr>
                <a:picLocks noChangeAspect="1"/>
              </p:cNvPicPr>
              <p:nvPr/>
            </p:nvPicPr>
            <p:blipFill>
              <a:blip r:embed="rId3" cstate="print"/>
              <a:srcRect b="-4013"/>
              <a:stretch>
                <a:fillRect/>
              </a:stretch>
            </p:blipFill>
            <p:spPr bwMode="auto">
              <a:xfrm>
                <a:off x="1286160" y="4449808"/>
                <a:ext cx="1010802" cy="527416"/>
              </a:xfrm>
              <a:prstGeom prst="rect">
                <a:avLst/>
              </a:prstGeom>
              <a:noFill/>
              <a:ln w="9525">
                <a:noFill/>
                <a:miter lim="800000"/>
                <a:headEnd/>
                <a:tailEnd/>
              </a:ln>
            </p:spPr>
          </p:pic>
          <p:pic>
            <p:nvPicPr>
              <p:cNvPr id="183" name="Picture 182" descr="openstack_logo.jpg"/>
              <p:cNvPicPr>
                <a:picLocks noChangeAspect="1"/>
              </p:cNvPicPr>
              <p:nvPr/>
            </p:nvPicPr>
            <p:blipFill rotWithShape="1">
              <a:blip r:embed="rId6" cstate="print">
                <a:extLst>
                  <a:ext uri="{28A0092B-C50C-407E-A947-70E740481C1C}">
                    <a14:useLocalDpi xmlns:a14="http://schemas.microsoft.com/office/drawing/2010/main" val="0"/>
                  </a:ext>
                </a:extLst>
              </a:blip>
              <a:srcRect l="4286"/>
              <a:stretch/>
            </p:blipFill>
            <p:spPr>
              <a:xfrm>
                <a:off x="1455729" y="4599299"/>
                <a:ext cx="596066" cy="198041"/>
              </a:xfrm>
              <a:prstGeom prst="rect">
                <a:avLst/>
              </a:prstGeom>
            </p:spPr>
          </p:pic>
        </p:grpSp>
        <p:grpSp>
          <p:nvGrpSpPr>
            <p:cNvPr id="178" name="Group 177"/>
            <p:cNvGrpSpPr/>
            <p:nvPr/>
          </p:nvGrpSpPr>
          <p:grpSpPr>
            <a:xfrm>
              <a:off x="3510024" y="4381909"/>
              <a:ext cx="1010802" cy="527416"/>
              <a:chOff x="3510024" y="4453029"/>
              <a:chExt cx="1010802" cy="527416"/>
            </a:xfrm>
          </p:grpSpPr>
          <p:pic>
            <p:nvPicPr>
              <p:cNvPr id="179" name="Picture 178"/>
              <p:cNvPicPr>
                <a:picLocks noChangeAspect="1"/>
              </p:cNvPicPr>
              <p:nvPr/>
            </p:nvPicPr>
            <p:blipFill>
              <a:blip r:embed="rId3" cstate="print"/>
              <a:srcRect b="-4013"/>
              <a:stretch>
                <a:fillRect/>
              </a:stretch>
            </p:blipFill>
            <p:spPr bwMode="auto">
              <a:xfrm>
                <a:off x="3510024" y="4453029"/>
                <a:ext cx="1010802" cy="527416"/>
              </a:xfrm>
              <a:prstGeom prst="rect">
                <a:avLst/>
              </a:prstGeom>
              <a:noFill/>
              <a:ln w="9525">
                <a:noFill/>
                <a:miter lim="800000"/>
                <a:headEnd/>
                <a:tailEnd/>
              </a:ln>
            </p:spPr>
          </p:pic>
          <p:pic>
            <p:nvPicPr>
              <p:cNvPr id="180" name="Picture 179"/>
              <p:cNvPicPr>
                <a:picLocks noChangeAspect="1"/>
              </p:cNvPicPr>
              <p:nvPr/>
            </p:nvPicPr>
            <p:blipFill>
              <a:blip r:embed="rId7"/>
              <a:stretch>
                <a:fillRect/>
              </a:stretch>
            </p:blipFill>
            <p:spPr>
              <a:xfrm>
                <a:off x="3650837" y="4531964"/>
                <a:ext cx="327845" cy="327845"/>
              </a:xfrm>
              <a:prstGeom prst="rect">
                <a:avLst/>
              </a:prstGeom>
            </p:spPr>
          </p:pic>
          <p:sp>
            <p:nvSpPr>
              <p:cNvPr id="181" name="TextBox 180"/>
              <p:cNvSpPr txBox="1"/>
              <p:nvPr/>
            </p:nvSpPr>
            <p:spPr>
              <a:xfrm>
                <a:off x="3891577" y="4629329"/>
                <a:ext cx="438955" cy="163037"/>
              </a:xfrm>
              <a:prstGeom prst="rect">
                <a:avLst/>
              </a:prstGeom>
              <a:noFill/>
            </p:spPr>
            <p:txBody>
              <a:bodyPr wrap="none" rtlCol="0">
                <a:spAutoFit/>
              </a:bodyPr>
              <a:lstStyle/>
              <a:p>
                <a:pPr algn="ctr"/>
                <a:r>
                  <a:rPr lang="en-US" sz="1200" dirty="0" smtClean="0">
                    <a:solidFill>
                      <a:schemeClr val="bg2"/>
                    </a:solidFill>
                  </a:rPr>
                  <a:t>Azure</a:t>
                </a:r>
              </a:p>
            </p:txBody>
          </p:sp>
        </p:grpSp>
      </p:grpSp>
    </p:spTree>
    <p:extLst>
      <p:ext uri="{BB962C8B-B14F-4D97-AF65-F5344CB8AC3E}">
        <p14:creationId xmlns:p14="http://schemas.microsoft.com/office/powerpoint/2010/main" val="355301997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617" y="158691"/>
            <a:ext cx="8410575" cy="460375"/>
          </a:xfrm>
        </p:spPr>
        <p:txBody>
          <a:bodyPr/>
          <a:lstStyle/>
          <a:p>
            <a:r>
              <a:rPr lang="en-US" sz="2800" b="1" dirty="0" smtClean="0">
                <a:solidFill>
                  <a:srgbClr val="1C7B70"/>
                </a:solidFill>
              </a:rPr>
              <a:t>App Modernization &amp; Developer </a:t>
            </a:r>
            <a:r>
              <a:rPr lang="en-US" sz="2800" b="1" dirty="0">
                <a:solidFill>
                  <a:srgbClr val="1C7B70"/>
                </a:solidFill>
              </a:rPr>
              <a:t>Enablement</a:t>
            </a:r>
          </a:p>
        </p:txBody>
      </p:sp>
      <p:sp>
        <p:nvSpPr>
          <p:cNvPr id="4" name="Rounded Rectangle 3"/>
          <p:cNvSpPr/>
          <p:nvPr/>
        </p:nvSpPr>
        <p:spPr>
          <a:xfrm>
            <a:off x="536222" y="1016000"/>
            <a:ext cx="8156221" cy="2313327"/>
          </a:xfrm>
          <a:prstGeom prst="roundRect">
            <a:avLst/>
          </a:prstGeom>
          <a:noFill/>
          <a:ln w="12700">
            <a:solidFill>
              <a:srgbClr val="008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Arrow Connector 4"/>
          <p:cNvCxnSpPr/>
          <p:nvPr/>
        </p:nvCxnSpPr>
        <p:spPr>
          <a:xfrm>
            <a:off x="1264041" y="2178485"/>
            <a:ext cx="766658" cy="686"/>
          </a:xfrm>
          <a:prstGeom prst="straightConnector1">
            <a:avLst/>
          </a:prstGeom>
          <a:ln w="19050">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p:nvPr/>
        </p:nvCxnSpPr>
        <p:spPr>
          <a:xfrm flipH="1">
            <a:off x="1244420" y="3044032"/>
            <a:ext cx="795410" cy="12826"/>
          </a:xfrm>
          <a:prstGeom prst="straightConnector1">
            <a:avLst/>
          </a:prstGeom>
          <a:ln w="19050">
            <a:solidFill>
              <a:schemeClr val="bg1"/>
            </a:solidFill>
            <a:tailEnd type="arrow"/>
          </a:ln>
        </p:spPr>
        <p:style>
          <a:lnRef idx="1">
            <a:schemeClr val="accent1"/>
          </a:lnRef>
          <a:fillRef idx="0">
            <a:schemeClr val="accent1"/>
          </a:fillRef>
          <a:effectRef idx="0">
            <a:schemeClr val="accent1"/>
          </a:effectRef>
          <a:fontRef idx="minor">
            <a:schemeClr val="tx1"/>
          </a:fontRef>
        </p:style>
      </p:cxnSp>
      <p:sp>
        <p:nvSpPr>
          <p:cNvPr id="12" name="Chevron 11"/>
          <p:cNvSpPr/>
          <p:nvPr/>
        </p:nvSpPr>
        <p:spPr>
          <a:xfrm>
            <a:off x="1282281" y="3660487"/>
            <a:ext cx="2315584" cy="655306"/>
          </a:xfrm>
          <a:prstGeom prst="chevron">
            <a:avLst/>
          </a:prstGeom>
          <a:solidFill>
            <a:schemeClr val="tx1"/>
          </a:solidFill>
          <a:ln>
            <a:solidFill>
              <a:schemeClr val="bg1"/>
            </a:solid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200" b="1" dirty="0" smtClean="0">
                <a:solidFill>
                  <a:schemeClr val="bg1"/>
                </a:solidFill>
              </a:rPr>
              <a:t>Standardized </a:t>
            </a:r>
          </a:p>
          <a:p>
            <a:pPr algn="ctr"/>
            <a:r>
              <a:rPr lang="en-US" sz="1200" b="1" dirty="0" err="1" smtClean="0">
                <a:solidFill>
                  <a:schemeClr val="bg1"/>
                </a:solidFill>
              </a:rPr>
              <a:t>Dev</a:t>
            </a:r>
            <a:r>
              <a:rPr lang="en-US" sz="1200" b="1" dirty="0" smtClean="0">
                <a:solidFill>
                  <a:schemeClr val="bg1"/>
                </a:solidFill>
              </a:rPr>
              <a:t>, Test</a:t>
            </a:r>
            <a:r>
              <a:rPr lang="en-US" sz="1200" b="1" dirty="0" smtClean="0">
                <a:solidFill>
                  <a:schemeClr val="bg1"/>
                </a:solidFill>
              </a:rPr>
              <a:t>, and Prod</a:t>
            </a:r>
          </a:p>
          <a:p>
            <a:pPr algn="ctr"/>
            <a:r>
              <a:rPr lang="en-US" sz="1200" b="1" dirty="0" smtClean="0">
                <a:solidFill>
                  <a:schemeClr val="bg1"/>
                </a:solidFill>
              </a:rPr>
              <a:t>Environments</a:t>
            </a:r>
            <a:endParaRPr lang="en-US" sz="1000" dirty="0">
              <a:solidFill>
                <a:schemeClr val="bg1"/>
              </a:solidFill>
            </a:endParaRPr>
          </a:p>
        </p:txBody>
      </p:sp>
      <p:sp>
        <p:nvSpPr>
          <p:cNvPr id="13" name="Chevron 12"/>
          <p:cNvSpPr/>
          <p:nvPr/>
        </p:nvSpPr>
        <p:spPr>
          <a:xfrm>
            <a:off x="3579962" y="3672818"/>
            <a:ext cx="2315584" cy="655306"/>
          </a:xfrm>
          <a:prstGeom prst="chevron">
            <a:avLst/>
          </a:prstGeom>
          <a:solidFill>
            <a:schemeClr val="tx1"/>
          </a:solidFill>
          <a:ln>
            <a:solidFill>
              <a:schemeClr val="bg1"/>
            </a:solid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200" b="1" dirty="0" smtClean="0">
                <a:solidFill>
                  <a:schemeClr val="bg1"/>
                </a:solidFill>
              </a:rPr>
              <a:t>Application Monitoring &amp; Logging</a:t>
            </a:r>
            <a:endParaRPr lang="en-US" sz="1000" dirty="0">
              <a:solidFill>
                <a:schemeClr val="bg1"/>
              </a:solidFill>
            </a:endParaRPr>
          </a:p>
        </p:txBody>
      </p:sp>
      <p:sp>
        <p:nvSpPr>
          <p:cNvPr id="14" name="Chevron 13"/>
          <p:cNvSpPr/>
          <p:nvPr/>
        </p:nvSpPr>
        <p:spPr>
          <a:xfrm>
            <a:off x="5875923" y="3660487"/>
            <a:ext cx="2409620" cy="655306"/>
          </a:xfrm>
          <a:prstGeom prst="chevron">
            <a:avLst/>
          </a:prstGeom>
          <a:solidFill>
            <a:schemeClr val="tx1"/>
          </a:solidFill>
          <a:ln>
            <a:solidFill>
              <a:schemeClr val="bg1"/>
            </a:solid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200" b="1" dirty="0" smtClean="0">
                <a:solidFill>
                  <a:schemeClr val="bg1"/>
                </a:solidFill>
              </a:rPr>
              <a:t>Configurable Scaling and Resource Allocation</a:t>
            </a:r>
            <a:endParaRPr lang="en-US" sz="1000" dirty="0">
              <a:solidFill>
                <a:schemeClr val="bg1"/>
              </a:solidFill>
            </a:endParaRPr>
          </a:p>
        </p:txBody>
      </p:sp>
      <p:pic>
        <p:nvPicPr>
          <p:cNvPr id="15" name="Picture 14"/>
          <p:cNvPicPr>
            <a:picLocks noChangeAspect="1"/>
          </p:cNvPicPr>
          <p:nvPr/>
        </p:nvPicPr>
        <p:blipFill>
          <a:blip r:embed="rId2">
            <a:duotone>
              <a:prstClr val="black"/>
              <a:schemeClr val="accent2">
                <a:tint val="45000"/>
                <a:satMod val="400000"/>
              </a:schemeClr>
            </a:duotone>
            <a:extLst>
              <a:ext uri="{BEBA8EAE-BF5A-486C-A8C5-ECC9F3942E4B}">
                <a14:imgProps xmlns:a14="http://schemas.microsoft.com/office/drawing/2010/main">
                  <a14:imgLayer r:embed="rId3">
                    <a14:imgEffect>
                      <a14:saturation sat="33000"/>
                    </a14:imgEffect>
                  </a14:imgLayer>
                </a14:imgProps>
              </a:ext>
            </a:extLst>
          </a:blip>
          <a:stretch>
            <a:fillRect/>
          </a:stretch>
        </p:blipFill>
        <p:spPr>
          <a:xfrm>
            <a:off x="471729" y="3710024"/>
            <a:ext cx="769501" cy="642760"/>
          </a:xfrm>
          <a:prstGeom prst="rect">
            <a:avLst/>
          </a:prstGeom>
        </p:spPr>
      </p:pic>
      <p:pic>
        <p:nvPicPr>
          <p:cNvPr id="16" name="Picture 15" descr="product-pivotal-cloud-foundry.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33110" y="683430"/>
            <a:ext cx="812347" cy="812347"/>
          </a:xfrm>
          <a:prstGeom prst="rect">
            <a:avLst/>
          </a:prstGeom>
        </p:spPr>
      </p:pic>
      <p:grpSp>
        <p:nvGrpSpPr>
          <p:cNvPr id="18" name="Group 17"/>
          <p:cNvGrpSpPr>
            <a:grpSpLocks noChangeAspect="1"/>
          </p:cNvGrpSpPr>
          <p:nvPr/>
        </p:nvGrpSpPr>
        <p:grpSpPr>
          <a:xfrm>
            <a:off x="5273405" y="2635060"/>
            <a:ext cx="1979705" cy="695216"/>
            <a:chOff x="5216299" y="3413967"/>
            <a:chExt cx="1833045" cy="809331"/>
          </a:xfrm>
        </p:grpSpPr>
        <p:sp>
          <p:nvSpPr>
            <p:cNvPr id="28" name="TextBox 27"/>
            <p:cNvSpPr txBox="1"/>
            <p:nvPr/>
          </p:nvSpPr>
          <p:spPr>
            <a:xfrm>
              <a:off x="5885959" y="3829531"/>
              <a:ext cx="366537" cy="393767"/>
            </a:xfrm>
            <a:prstGeom prst="rect">
              <a:avLst/>
            </a:prstGeom>
            <a:noFill/>
          </p:spPr>
          <p:txBody>
            <a:bodyPr wrap="none" rtlCol="0">
              <a:spAutoFit/>
            </a:bodyPr>
            <a:lstStyle/>
            <a:p>
              <a:pPr algn="ctr"/>
              <a:endParaRPr lang="en-US" sz="800" i="1" dirty="0" smtClean="0">
                <a:solidFill>
                  <a:srgbClr val="FFFFFF"/>
                </a:solidFill>
              </a:endParaRPr>
            </a:p>
          </p:txBody>
        </p:sp>
        <p:pic>
          <p:nvPicPr>
            <p:cNvPr id="29" name="Picture 28"/>
            <p:cNvPicPr>
              <a:picLocks noChangeAspect="1"/>
            </p:cNvPicPr>
            <p:nvPr/>
          </p:nvPicPr>
          <p:blipFill rotWithShape="1">
            <a:blip r:embed="rId5"/>
            <a:srcRect l="10722" t="4516"/>
            <a:stretch/>
          </p:blipFill>
          <p:spPr>
            <a:xfrm>
              <a:off x="5216299" y="3413967"/>
              <a:ext cx="1833045" cy="666953"/>
            </a:xfrm>
            <a:prstGeom prst="rect">
              <a:avLst/>
            </a:prstGeom>
          </p:spPr>
        </p:pic>
      </p:grpSp>
      <p:pic>
        <p:nvPicPr>
          <p:cNvPr id="19" name="Picture 18"/>
          <p:cNvPicPr>
            <a:picLocks noChangeAspect="1"/>
          </p:cNvPicPr>
          <p:nvPr/>
        </p:nvPicPr>
        <p:blipFill>
          <a:blip r:embed="rId6"/>
          <a:stretch>
            <a:fillRect/>
          </a:stretch>
        </p:blipFill>
        <p:spPr>
          <a:xfrm>
            <a:off x="3156994" y="2451431"/>
            <a:ext cx="965853" cy="511903"/>
          </a:xfrm>
          <a:prstGeom prst="rect">
            <a:avLst/>
          </a:prstGeom>
        </p:spPr>
      </p:pic>
      <p:pic>
        <p:nvPicPr>
          <p:cNvPr id="20" name="Picture 19"/>
          <p:cNvPicPr>
            <a:picLocks noChangeAspect="1"/>
          </p:cNvPicPr>
          <p:nvPr/>
        </p:nvPicPr>
        <p:blipFill rotWithShape="1">
          <a:blip r:embed="rId7"/>
          <a:srcRect l="17937" t="8359" r="24902" b="5608"/>
          <a:stretch/>
        </p:blipFill>
        <p:spPr>
          <a:xfrm>
            <a:off x="769163" y="2046113"/>
            <a:ext cx="996604" cy="1124985"/>
          </a:xfrm>
          <a:prstGeom prst="rect">
            <a:avLst/>
          </a:prstGeom>
        </p:spPr>
      </p:pic>
      <p:pic>
        <p:nvPicPr>
          <p:cNvPr id="21" name="Picture 20"/>
          <p:cNvPicPr>
            <a:picLocks noChangeAspect="1"/>
          </p:cNvPicPr>
          <p:nvPr/>
        </p:nvPicPr>
        <p:blipFill>
          <a:blip r:embed="rId8"/>
          <a:stretch>
            <a:fillRect/>
          </a:stretch>
        </p:blipFill>
        <p:spPr>
          <a:xfrm>
            <a:off x="719666" y="1183426"/>
            <a:ext cx="2624667" cy="818036"/>
          </a:xfrm>
          <a:prstGeom prst="rect">
            <a:avLst/>
          </a:prstGeom>
        </p:spPr>
      </p:pic>
      <p:pic>
        <p:nvPicPr>
          <p:cNvPr id="22" name="Picture 21"/>
          <p:cNvPicPr>
            <a:picLocks noChangeAspect="1"/>
          </p:cNvPicPr>
          <p:nvPr/>
        </p:nvPicPr>
        <p:blipFill>
          <a:blip r:embed="rId9"/>
          <a:stretch>
            <a:fillRect/>
          </a:stretch>
        </p:blipFill>
        <p:spPr>
          <a:xfrm>
            <a:off x="2076854" y="2498492"/>
            <a:ext cx="732951" cy="732951"/>
          </a:xfrm>
          <a:prstGeom prst="rect">
            <a:avLst/>
          </a:prstGeom>
        </p:spPr>
      </p:pic>
      <p:pic>
        <p:nvPicPr>
          <p:cNvPr id="23" name="Picture 22"/>
          <p:cNvPicPr>
            <a:picLocks noChangeAspect="1"/>
          </p:cNvPicPr>
          <p:nvPr/>
        </p:nvPicPr>
        <p:blipFill>
          <a:blip r:embed="rId10"/>
          <a:stretch>
            <a:fillRect/>
          </a:stretch>
        </p:blipFill>
        <p:spPr>
          <a:xfrm>
            <a:off x="7831667" y="2479299"/>
            <a:ext cx="342548" cy="342548"/>
          </a:xfrm>
          <a:prstGeom prst="rect">
            <a:avLst/>
          </a:prstGeom>
        </p:spPr>
      </p:pic>
      <p:pic>
        <p:nvPicPr>
          <p:cNvPr id="24" name="Picture 23"/>
          <p:cNvPicPr>
            <a:picLocks noChangeAspect="1"/>
          </p:cNvPicPr>
          <p:nvPr/>
        </p:nvPicPr>
        <p:blipFill>
          <a:blip r:embed="rId11"/>
          <a:stretch>
            <a:fillRect/>
          </a:stretch>
        </p:blipFill>
        <p:spPr>
          <a:xfrm>
            <a:off x="3420410" y="1495779"/>
            <a:ext cx="2181341" cy="747888"/>
          </a:xfrm>
          <a:prstGeom prst="rect">
            <a:avLst/>
          </a:prstGeom>
        </p:spPr>
      </p:pic>
      <p:pic>
        <p:nvPicPr>
          <p:cNvPr id="25" name="Picture 24"/>
          <p:cNvPicPr>
            <a:picLocks noChangeAspect="1"/>
          </p:cNvPicPr>
          <p:nvPr/>
        </p:nvPicPr>
        <p:blipFill>
          <a:blip r:embed="rId12"/>
          <a:stretch>
            <a:fillRect/>
          </a:stretch>
        </p:blipFill>
        <p:spPr>
          <a:xfrm>
            <a:off x="4310377" y="2469444"/>
            <a:ext cx="1390237" cy="602437"/>
          </a:xfrm>
          <a:prstGeom prst="rect">
            <a:avLst/>
          </a:prstGeom>
        </p:spPr>
      </p:pic>
      <p:sp>
        <p:nvSpPr>
          <p:cNvPr id="26" name="TextBox 25"/>
          <p:cNvSpPr txBox="1"/>
          <p:nvPr/>
        </p:nvSpPr>
        <p:spPr>
          <a:xfrm>
            <a:off x="7329590" y="2831744"/>
            <a:ext cx="953632" cy="369332"/>
          </a:xfrm>
          <a:prstGeom prst="rect">
            <a:avLst/>
          </a:prstGeom>
          <a:noFill/>
        </p:spPr>
        <p:txBody>
          <a:bodyPr wrap="square" rtlCol="0">
            <a:spAutoFit/>
          </a:bodyPr>
          <a:lstStyle/>
          <a:p>
            <a:pPr algn="ctr"/>
            <a:r>
              <a:rPr lang="en-US" dirty="0" smtClean="0">
                <a:solidFill>
                  <a:srgbClr val="00685D"/>
                </a:solidFill>
              </a:rPr>
              <a:t>more…</a:t>
            </a:r>
            <a:endParaRPr lang="en-US" sz="2000" dirty="0" smtClean="0">
              <a:solidFill>
                <a:srgbClr val="00685D"/>
              </a:solidFill>
            </a:endParaRPr>
          </a:p>
        </p:txBody>
      </p:sp>
      <p:pic>
        <p:nvPicPr>
          <p:cNvPr id="27" name="Picture 26" descr="homepage-docker-logo.png"/>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7482287" y="1228336"/>
            <a:ext cx="1125490" cy="931344"/>
          </a:xfrm>
          <a:prstGeom prst="rect">
            <a:avLst/>
          </a:prstGeom>
        </p:spPr>
      </p:pic>
      <p:pic>
        <p:nvPicPr>
          <p:cNvPr id="30" name="Picture 2" descr="http://photos4.meetupstatic.com/photos/event/7/8/f/c/global_249990972.jpeg"/>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5686779" y="1159323"/>
            <a:ext cx="1368776" cy="1368776"/>
          </a:xfrm>
          <a:prstGeom prst="roundRect">
            <a:avLst>
              <a:gd name="adj" fmla="val 22615"/>
            </a:avLst>
          </a:prstGeom>
          <a:solidFill>
            <a:srgbClr val="FFFFFF">
              <a:shade val="85000"/>
            </a:srgbClr>
          </a:solidFill>
          <a:ln>
            <a:noFill/>
          </a:ln>
          <a:effectLst/>
          <a:extLst/>
        </p:spPr>
      </p:pic>
    </p:spTree>
    <p:extLst>
      <p:ext uri="{BB962C8B-B14F-4D97-AF65-F5344CB8AC3E}">
        <p14:creationId xmlns:p14="http://schemas.microsoft.com/office/powerpoint/2010/main" val="216219949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57"/>
        <p:cNvGrpSpPr/>
        <p:nvPr/>
      </p:nvGrpSpPr>
      <p:grpSpPr>
        <a:xfrm>
          <a:off x="0" y="0"/>
          <a:ext cx="0" cy="0"/>
          <a:chOff x="0" y="0"/>
          <a:chExt cx="0" cy="0"/>
        </a:xfrm>
      </p:grpSpPr>
      <p:pic>
        <p:nvPicPr>
          <p:cNvPr id="558" name="Shape 558"/>
          <p:cNvPicPr preferRelativeResize="0"/>
          <p:nvPr/>
        </p:nvPicPr>
        <p:blipFill rotWithShape="1">
          <a:blip r:embed="rId3">
            <a:alphaModFix/>
          </a:blip>
          <a:srcRect/>
          <a:stretch/>
        </p:blipFill>
        <p:spPr>
          <a:xfrm>
            <a:off x="4908900" y="2042171"/>
            <a:ext cx="914400" cy="914400"/>
          </a:xfrm>
          <a:prstGeom prst="rect">
            <a:avLst/>
          </a:prstGeom>
          <a:noFill/>
          <a:ln>
            <a:noFill/>
          </a:ln>
        </p:spPr>
      </p:pic>
      <p:pic>
        <p:nvPicPr>
          <p:cNvPr id="559" name="Shape 559"/>
          <p:cNvPicPr preferRelativeResize="0"/>
          <p:nvPr/>
        </p:nvPicPr>
        <p:blipFill rotWithShape="1">
          <a:blip r:embed="rId4">
            <a:alphaModFix/>
          </a:blip>
          <a:srcRect/>
          <a:stretch/>
        </p:blipFill>
        <p:spPr>
          <a:xfrm>
            <a:off x="7677252" y="2042171"/>
            <a:ext cx="914400" cy="914400"/>
          </a:xfrm>
          <a:prstGeom prst="rect">
            <a:avLst/>
          </a:prstGeom>
          <a:noFill/>
          <a:ln>
            <a:noFill/>
          </a:ln>
        </p:spPr>
      </p:pic>
      <p:pic>
        <p:nvPicPr>
          <p:cNvPr id="560" name="Shape 560"/>
          <p:cNvPicPr preferRelativeResize="0"/>
          <p:nvPr/>
        </p:nvPicPr>
        <p:blipFill rotWithShape="1">
          <a:blip r:embed="rId5">
            <a:alphaModFix/>
          </a:blip>
          <a:srcRect/>
          <a:stretch/>
        </p:blipFill>
        <p:spPr>
          <a:xfrm>
            <a:off x="6293076" y="2042171"/>
            <a:ext cx="914400" cy="914400"/>
          </a:xfrm>
          <a:prstGeom prst="rect">
            <a:avLst/>
          </a:prstGeom>
          <a:noFill/>
          <a:ln>
            <a:noFill/>
          </a:ln>
        </p:spPr>
      </p:pic>
      <p:pic>
        <p:nvPicPr>
          <p:cNvPr id="561" name="Shape 561"/>
          <p:cNvPicPr preferRelativeResize="0"/>
          <p:nvPr/>
        </p:nvPicPr>
        <p:blipFill rotWithShape="1">
          <a:blip r:embed="rId6">
            <a:alphaModFix/>
          </a:blip>
          <a:srcRect/>
          <a:stretch/>
        </p:blipFill>
        <p:spPr>
          <a:xfrm>
            <a:off x="3524723" y="2042171"/>
            <a:ext cx="914400" cy="914400"/>
          </a:xfrm>
          <a:prstGeom prst="rect">
            <a:avLst/>
          </a:prstGeom>
          <a:noFill/>
          <a:ln>
            <a:noFill/>
          </a:ln>
        </p:spPr>
      </p:pic>
      <p:pic>
        <p:nvPicPr>
          <p:cNvPr id="562" name="Shape 562"/>
          <p:cNvPicPr preferRelativeResize="0"/>
          <p:nvPr/>
        </p:nvPicPr>
        <p:blipFill rotWithShape="1">
          <a:blip r:embed="rId7">
            <a:alphaModFix/>
          </a:blip>
          <a:srcRect/>
          <a:stretch/>
        </p:blipFill>
        <p:spPr>
          <a:xfrm>
            <a:off x="625166" y="1966264"/>
            <a:ext cx="1066199" cy="1066199"/>
          </a:xfrm>
          <a:prstGeom prst="rect">
            <a:avLst/>
          </a:prstGeom>
          <a:noFill/>
          <a:ln>
            <a:noFill/>
          </a:ln>
        </p:spPr>
      </p:pic>
      <p:pic>
        <p:nvPicPr>
          <p:cNvPr id="563" name="Shape 563"/>
          <p:cNvPicPr preferRelativeResize="0"/>
          <p:nvPr/>
        </p:nvPicPr>
        <p:blipFill rotWithShape="1">
          <a:blip r:embed="rId8">
            <a:alphaModFix/>
          </a:blip>
          <a:srcRect/>
          <a:stretch/>
        </p:blipFill>
        <p:spPr>
          <a:xfrm>
            <a:off x="2161158" y="2052476"/>
            <a:ext cx="893699" cy="893699"/>
          </a:xfrm>
          <a:prstGeom prst="rect">
            <a:avLst/>
          </a:prstGeom>
          <a:noFill/>
          <a:ln>
            <a:noFill/>
          </a:ln>
        </p:spPr>
      </p:pic>
      <p:sp>
        <p:nvSpPr>
          <p:cNvPr id="564" name="Shape 564"/>
          <p:cNvSpPr txBox="1"/>
          <p:nvPr/>
        </p:nvSpPr>
        <p:spPr>
          <a:xfrm>
            <a:off x="884374" y="3189880"/>
            <a:ext cx="534000" cy="3078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400" b="0" i="0" u="none" strike="noStrike" cap="none" baseline="0">
                <a:solidFill>
                  <a:srgbClr val="595959"/>
                </a:solidFill>
                <a:latin typeface="Arial"/>
                <a:ea typeface="Arial"/>
                <a:cs typeface="Arial"/>
                <a:sym typeface="Arial"/>
              </a:rPr>
              <a:t>core</a:t>
            </a:r>
          </a:p>
        </p:txBody>
      </p:sp>
      <p:sp>
        <p:nvSpPr>
          <p:cNvPr id="565" name="Shape 565"/>
          <p:cNvSpPr txBox="1"/>
          <p:nvPr/>
        </p:nvSpPr>
        <p:spPr>
          <a:xfrm>
            <a:off x="2338183" y="3189880"/>
            <a:ext cx="534000" cy="3078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400" b="0" i="0" u="none" strike="noStrike" cap="none" baseline="0">
                <a:solidFill>
                  <a:srgbClr val="595959"/>
                </a:solidFill>
                <a:latin typeface="Arial"/>
                <a:ea typeface="Arial"/>
                <a:cs typeface="Arial"/>
                <a:sym typeface="Arial"/>
              </a:rPr>
              <a:t>boot</a:t>
            </a:r>
          </a:p>
        </p:txBody>
      </p:sp>
      <p:sp>
        <p:nvSpPr>
          <p:cNvPr id="566" name="Shape 566"/>
          <p:cNvSpPr txBox="1"/>
          <p:nvPr/>
        </p:nvSpPr>
        <p:spPr>
          <a:xfrm>
            <a:off x="3551608" y="3074259"/>
            <a:ext cx="873000" cy="5232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400" b="0" i="0" u="none" strike="noStrike" cap="none" baseline="0">
                <a:solidFill>
                  <a:srgbClr val="595959"/>
                </a:solidFill>
                <a:latin typeface="Arial"/>
                <a:ea typeface="Arial"/>
                <a:cs typeface="Arial"/>
                <a:sym typeface="Arial"/>
              </a:rPr>
              <a:t>Cloud</a:t>
            </a:r>
          </a:p>
          <a:p>
            <a:pPr marL="0" marR="0" lvl="0" indent="0" algn="ctr" rtl="0">
              <a:spcBef>
                <a:spcPts val="0"/>
              </a:spcBef>
              <a:buSzPct val="25000"/>
              <a:buNone/>
            </a:pPr>
            <a:r>
              <a:rPr lang="en-US" sz="1400" b="0" i="0" u="none" strike="noStrike" cap="none" baseline="0">
                <a:solidFill>
                  <a:srgbClr val="595959"/>
                </a:solidFill>
                <a:latin typeface="Arial"/>
                <a:ea typeface="Arial"/>
                <a:cs typeface="Arial"/>
                <a:sym typeface="Arial"/>
              </a:rPr>
              <a:t>Services</a:t>
            </a:r>
          </a:p>
        </p:txBody>
      </p:sp>
      <p:sp>
        <p:nvSpPr>
          <p:cNvPr id="567" name="Shape 567"/>
          <p:cNvSpPr txBox="1"/>
          <p:nvPr/>
        </p:nvSpPr>
        <p:spPr>
          <a:xfrm>
            <a:off x="4937407" y="3082148"/>
            <a:ext cx="851400" cy="5232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400" b="0" i="0" u="none" strike="noStrike" cap="none" baseline="0">
                <a:solidFill>
                  <a:srgbClr val="595959"/>
                </a:solidFill>
                <a:latin typeface="Arial"/>
                <a:ea typeface="Arial"/>
                <a:cs typeface="Arial"/>
                <a:sym typeface="Arial"/>
              </a:rPr>
              <a:t>Service</a:t>
            </a:r>
          </a:p>
          <a:p>
            <a:pPr marL="0" marR="0" lvl="0" indent="0" algn="ctr" rtl="0">
              <a:spcBef>
                <a:spcPts val="0"/>
              </a:spcBef>
              <a:buSzPct val="25000"/>
              <a:buNone/>
            </a:pPr>
            <a:r>
              <a:rPr lang="en-US" sz="1400" b="0" i="0" u="none" strike="noStrike" cap="none" baseline="0">
                <a:solidFill>
                  <a:srgbClr val="595959"/>
                </a:solidFill>
                <a:latin typeface="Arial"/>
                <a:ea typeface="Arial"/>
                <a:cs typeface="Arial"/>
                <a:sym typeface="Arial"/>
              </a:rPr>
              <a:t>Registry</a:t>
            </a:r>
          </a:p>
        </p:txBody>
      </p:sp>
      <p:sp>
        <p:nvSpPr>
          <p:cNvPr id="568" name="Shape 568"/>
          <p:cNvSpPr txBox="1"/>
          <p:nvPr/>
        </p:nvSpPr>
        <p:spPr>
          <a:xfrm>
            <a:off x="6384432" y="3082148"/>
            <a:ext cx="723299" cy="5232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400" b="0" i="0" u="none" strike="noStrike" cap="none" baseline="0">
                <a:solidFill>
                  <a:srgbClr val="595959"/>
                </a:solidFill>
                <a:latin typeface="Arial"/>
                <a:ea typeface="Arial"/>
                <a:cs typeface="Arial"/>
                <a:sym typeface="Arial"/>
              </a:rPr>
              <a:t>Config</a:t>
            </a:r>
          </a:p>
          <a:p>
            <a:pPr marL="0" marR="0" lvl="0" indent="0" algn="ctr" rtl="0">
              <a:spcBef>
                <a:spcPts val="0"/>
              </a:spcBef>
              <a:buSzPct val="25000"/>
              <a:buNone/>
            </a:pPr>
            <a:r>
              <a:rPr lang="en-US" sz="1400" b="0" i="0" u="none" strike="noStrike" cap="none" baseline="0">
                <a:solidFill>
                  <a:srgbClr val="595959"/>
                </a:solidFill>
                <a:latin typeface="Arial"/>
                <a:ea typeface="Arial"/>
                <a:cs typeface="Arial"/>
                <a:sym typeface="Arial"/>
              </a:rPr>
              <a:t>Server</a:t>
            </a:r>
          </a:p>
        </p:txBody>
      </p:sp>
      <p:sp>
        <p:nvSpPr>
          <p:cNvPr id="569" name="Shape 569"/>
          <p:cNvSpPr txBox="1"/>
          <p:nvPr/>
        </p:nvSpPr>
        <p:spPr>
          <a:xfrm>
            <a:off x="7730209" y="3082148"/>
            <a:ext cx="813300" cy="5232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400" b="0" i="0" u="none" strike="noStrike" cap="none" baseline="0">
                <a:solidFill>
                  <a:srgbClr val="595959"/>
                </a:solidFill>
                <a:latin typeface="Arial"/>
                <a:ea typeface="Arial"/>
                <a:cs typeface="Arial"/>
                <a:sym typeface="Arial"/>
              </a:rPr>
              <a:t>Circuit</a:t>
            </a:r>
          </a:p>
          <a:p>
            <a:pPr marL="0" marR="0" lvl="0" indent="0" algn="ctr" rtl="0">
              <a:spcBef>
                <a:spcPts val="0"/>
              </a:spcBef>
              <a:buSzPct val="25000"/>
              <a:buNone/>
            </a:pPr>
            <a:r>
              <a:rPr lang="en-US" sz="1400" b="0" i="0" u="none" strike="noStrike" cap="none" baseline="0">
                <a:solidFill>
                  <a:srgbClr val="595959"/>
                </a:solidFill>
                <a:latin typeface="Arial"/>
                <a:ea typeface="Arial"/>
                <a:cs typeface="Arial"/>
                <a:sym typeface="Arial"/>
              </a:rPr>
              <a:t>Breaker</a:t>
            </a:r>
          </a:p>
        </p:txBody>
      </p:sp>
      <p:sp>
        <p:nvSpPr>
          <p:cNvPr id="570" name="Shape 570"/>
          <p:cNvSpPr/>
          <p:nvPr/>
        </p:nvSpPr>
        <p:spPr>
          <a:xfrm rot="-5400000">
            <a:off x="1670337" y="2657963"/>
            <a:ext cx="307499" cy="2366400"/>
          </a:xfrm>
          <a:prstGeom prst="leftBrace">
            <a:avLst>
              <a:gd name="adj1" fmla="val 8333"/>
              <a:gd name="adj2" fmla="val 50000"/>
            </a:avLst>
          </a:prstGeom>
          <a:noFill/>
          <a:ln w="19050" cap="flat" cmpd="sng">
            <a:solidFill>
              <a:srgbClr val="A6A6A6"/>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rgbClr val="4D4D4D"/>
              </a:solidFill>
              <a:latin typeface="Arial"/>
              <a:ea typeface="Arial"/>
              <a:cs typeface="Arial"/>
              <a:sym typeface="Arial"/>
            </a:endParaRPr>
          </a:p>
        </p:txBody>
      </p:sp>
      <p:sp>
        <p:nvSpPr>
          <p:cNvPr id="571" name="Shape 571"/>
          <p:cNvSpPr/>
          <p:nvPr/>
        </p:nvSpPr>
        <p:spPr>
          <a:xfrm rot="-5400000">
            <a:off x="5907418" y="1336549"/>
            <a:ext cx="307499" cy="4982699"/>
          </a:xfrm>
          <a:prstGeom prst="leftBrace">
            <a:avLst>
              <a:gd name="adj1" fmla="val 8333"/>
              <a:gd name="adj2" fmla="val 50000"/>
            </a:avLst>
          </a:prstGeom>
          <a:noFill/>
          <a:ln w="19050" cap="flat" cmpd="sng">
            <a:solidFill>
              <a:srgbClr val="A6A6A6"/>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rgbClr val="4D4D4D"/>
              </a:solidFill>
              <a:latin typeface="Arial"/>
              <a:ea typeface="Arial"/>
              <a:cs typeface="Arial"/>
              <a:sym typeface="Arial"/>
            </a:endParaRPr>
          </a:p>
        </p:txBody>
      </p:sp>
      <p:sp>
        <p:nvSpPr>
          <p:cNvPr id="572" name="Shape 572"/>
          <p:cNvSpPr txBox="1"/>
          <p:nvPr/>
        </p:nvSpPr>
        <p:spPr>
          <a:xfrm>
            <a:off x="5200241" y="4109300"/>
            <a:ext cx="1730399" cy="369299"/>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800" b="0" i="0" u="none" strike="noStrike" cap="none" baseline="0">
                <a:solidFill>
                  <a:srgbClr val="000000"/>
                </a:solidFill>
                <a:latin typeface="Arial"/>
                <a:ea typeface="Arial"/>
                <a:cs typeface="Arial"/>
                <a:sym typeface="Arial"/>
              </a:rPr>
              <a:t>Ops + Platform</a:t>
            </a:r>
          </a:p>
        </p:txBody>
      </p:sp>
      <p:sp>
        <p:nvSpPr>
          <p:cNvPr id="573" name="Shape 573"/>
          <p:cNvSpPr txBox="1"/>
          <p:nvPr/>
        </p:nvSpPr>
        <p:spPr>
          <a:xfrm>
            <a:off x="1525766" y="4109300"/>
            <a:ext cx="607800" cy="369299"/>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800" b="0" i="0" u="none" strike="noStrike" cap="none" baseline="0">
                <a:solidFill>
                  <a:srgbClr val="000000"/>
                </a:solidFill>
                <a:latin typeface="Arial"/>
                <a:ea typeface="Arial"/>
                <a:cs typeface="Arial"/>
                <a:sym typeface="Arial"/>
              </a:rPr>
              <a:t>Dev</a:t>
            </a:r>
          </a:p>
        </p:txBody>
      </p:sp>
      <p:sp>
        <p:nvSpPr>
          <p:cNvPr id="2" name="Title 1"/>
          <p:cNvSpPr>
            <a:spLocks noGrp="1"/>
          </p:cNvSpPr>
          <p:nvPr>
            <p:ph type="title"/>
          </p:nvPr>
        </p:nvSpPr>
        <p:spPr/>
        <p:txBody>
          <a:bodyPr/>
          <a:lstStyle/>
          <a:p>
            <a:pPr lvl="0"/>
            <a:r>
              <a:rPr lang="en-US" dirty="0">
                <a:solidFill>
                  <a:srgbClr val="1C7B70"/>
                </a:solidFill>
              </a:rPr>
              <a:t>Spring Cloud </a:t>
            </a:r>
            <a:r>
              <a:rPr lang="en-US" dirty="0" smtClean="0">
                <a:solidFill>
                  <a:srgbClr val="1C7B70"/>
                </a:solidFill>
              </a:rPr>
              <a:t>Services</a:t>
            </a:r>
            <a:r>
              <a:rPr lang="en-US" dirty="0">
                <a:solidFill>
                  <a:srgbClr val="1C7B70"/>
                </a:solidFill>
              </a:rPr>
              <a:t/>
            </a:r>
            <a:br>
              <a:rPr lang="en-US" dirty="0">
                <a:solidFill>
                  <a:srgbClr val="1C7B70"/>
                </a:solidFill>
              </a:rPr>
            </a:br>
            <a:endParaRPr lang="en-US" dirty="0">
              <a:solidFill>
                <a:srgbClr val="1C7B70"/>
              </a:solidFill>
            </a:endParaRPr>
          </a:p>
        </p:txBody>
      </p:sp>
      <p:sp>
        <p:nvSpPr>
          <p:cNvPr id="3" name="Text Placeholder 2"/>
          <p:cNvSpPr>
            <a:spLocks noGrp="1"/>
          </p:cNvSpPr>
          <p:nvPr>
            <p:ph type="body" sz="quarter" idx="13"/>
          </p:nvPr>
        </p:nvSpPr>
        <p:spPr/>
        <p:txBody>
          <a:bodyPr/>
          <a:lstStyle/>
          <a:p>
            <a:r>
              <a:rPr lang="en-US" dirty="0"/>
              <a:t>Rich, production ready library based on Netflix </a:t>
            </a:r>
            <a:r>
              <a:rPr lang="en-US" dirty="0" smtClean="0"/>
              <a:t>OSS</a:t>
            </a:r>
          </a:p>
          <a:p>
            <a:r>
              <a:rPr lang="en-US" dirty="0" smtClean="0"/>
              <a:t>for </a:t>
            </a:r>
            <a:r>
              <a:rPr lang="en-US" dirty="0"/>
              <a:t>cloud native components, security and management.</a:t>
            </a:r>
          </a:p>
        </p:txBody>
      </p:sp>
    </p:spTree>
    <p:extLst>
      <p:ext uri="{BB962C8B-B14F-4D97-AF65-F5344CB8AC3E}">
        <p14:creationId xmlns:p14="http://schemas.microsoft.com/office/powerpoint/2010/main" val="160799743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4" name="Text Placeholder 3"/>
          <p:cNvSpPr>
            <a:spLocks noGrp="1"/>
          </p:cNvSpPr>
          <p:nvPr>
            <p:ph type="body" idx="1"/>
          </p:nvPr>
        </p:nvSpPr>
        <p:spPr>
          <a:xfrm>
            <a:off x="205299" y="600930"/>
            <a:ext cx="8410575" cy="346219"/>
          </a:xfrm>
        </p:spPr>
        <p:txBody>
          <a:bodyPr/>
          <a:lstStyle/>
          <a:p>
            <a:r>
              <a:rPr lang="en-US" dirty="0" smtClean="0"/>
              <a:t>Full application lifecycle management</a:t>
            </a:r>
            <a:endParaRPr lang="en-US" dirty="0"/>
          </a:p>
        </p:txBody>
      </p:sp>
      <p:sp>
        <p:nvSpPr>
          <p:cNvPr id="31" name="Pentagon 30"/>
          <p:cNvSpPr/>
          <p:nvPr/>
        </p:nvSpPr>
        <p:spPr>
          <a:xfrm>
            <a:off x="1258670" y="1977342"/>
            <a:ext cx="1224792" cy="675832"/>
          </a:xfrm>
          <a:prstGeom prst="homePlate">
            <a:avLst/>
          </a:prstGeom>
          <a:solidFill>
            <a:schemeClr val="tx1"/>
          </a:solidFill>
          <a:ln>
            <a:solidFill>
              <a:schemeClr val="bg1"/>
            </a:solid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000" b="1" dirty="0" smtClean="0">
                <a:solidFill>
                  <a:schemeClr val="bg1"/>
                </a:solidFill>
              </a:rPr>
              <a:t>Commit Code Change</a:t>
            </a:r>
            <a:endParaRPr lang="en-US" sz="1000" b="1" dirty="0">
              <a:solidFill>
                <a:schemeClr val="bg1"/>
              </a:solidFill>
            </a:endParaRPr>
          </a:p>
        </p:txBody>
      </p:sp>
      <p:sp>
        <p:nvSpPr>
          <p:cNvPr id="32" name="Chevron 31"/>
          <p:cNvSpPr/>
          <p:nvPr/>
        </p:nvSpPr>
        <p:spPr>
          <a:xfrm>
            <a:off x="2162214" y="1978216"/>
            <a:ext cx="1585446" cy="684280"/>
          </a:xfrm>
          <a:prstGeom prst="chevron">
            <a:avLst/>
          </a:prstGeom>
          <a:solidFill>
            <a:schemeClr val="tx1"/>
          </a:solidFill>
          <a:ln>
            <a:solidFill>
              <a:schemeClr val="bg1"/>
            </a:solid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000" b="1" dirty="0">
                <a:solidFill>
                  <a:schemeClr val="bg1"/>
                </a:solidFill>
              </a:rPr>
              <a:t>Automate Build &amp; Test</a:t>
            </a:r>
          </a:p>
          <a:p>
            <a:pPr algn="ctr"/>
            <a:r>
              <a:rPr lang="en-US" sz="700" dirty="0">
                <a:solidFill>
                  <a:schemeClr val="bg1"/>
                </a:solidFill>
              </a:rPr>
              <a:t>(Unit Test, Static Code Analysis)</a:t>
            </a:r>
          </a:p>
        </p:txBody>
      </p:sp>
      <p:sp>
        <p:nvSpPr>
          <p:cNvPr id="45" name="Chevron 44"/>
          <p:cNvSpPr/>
          <p:nvPr/>
        </p:nvSpPr>
        <p:spPr>
          <a:xfrm>
            <a:off x="3422245" y="1978216"/>
            <a:ext cx="1401528" cy="684280"/>
          </a:xfrm>
          <a:prstGeom prst="chevron">
            <a:avLst/>
          </a:prstGeom>
          <a:solidFill>
            <a:schemeClr val="tx1"/>
          </a:solidFill>
          <a:ln>
            <a:solidFill>
              <a:schemeClr val="bg1"/>
            </a:solid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000" b="1" dirty="0" smtClean="0">
                <a:solidFill>
                  <a:schemeClr val="bg1"/>
                </a:solidFill>
              </a:rPr>
              <a:t>Store Binaries &amp; Build Artifacts</a:t>
            </a:r>
            <a:endParaRPr lang="en-US" sz="700" dirty="0">
              <a:solidFill>
                <a:schemeClr val="bg1"/>
              </a:solidFill>
            </a:endParaRPr>
          </a:p>
        </p:txBody>
      </p:sp>
      <p:sp>
        <p:nvSpPr>
          <p:cNvPr id="46" name="Chevron 45"/>
          <p:cNvSpPr/>
          <p:nvPr/>
        </p:nvSpPr>
        <p:spPr>
          <a:xfrm>
            <a:off x="4499554" y="1978216"/>
            <a:ext cx="1585446" cy="684280"/>
          </a:xfrm>
          <a:prstGeom prst="chevron">
            <a:avLst/>
          </a:prstGeom>
          <a:solidFill>
            <a:schemeClr val="tx1"/>
          </a:solidFill>
          <a:ln>
            <a:solidFill>
              <a:schemeClr val="bg1"/>
            </a:solid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000" b="1" dirty="0" smtClean="0">
                <a:solidFill>
                  <a:schemeClr val="bg1"/>
                </a:solidFill>
              </a:rPr>
              <a:t>Automated Integration Testing</a:t>
            </a:r>
            <a:endParaRPr lang="en-US" sz="700" dirty="0">
              <a:solidFill>
                <a:schemeClr val="bg1"/>
              </a:solidFill>
            </a:endParaRPr>
          </a:p>
        </p:txBody>
      </p:sp>
      <p:sp>
        <p:nvSpPr>
          <p:cNvPr id="47" name="Chevron 46"/>
          <p:cNvSpPr/>
          <p:nvPr/>
        </p:nvSpPr>
        <p:spPr>
          <a:xfrm>
            <a:off x="5766000" y="1978216"/>
            <a:ext cx="1662927" cy="684280"/>
          </a:xfrm>
          <a:prstGeom prst="chevron">
            <a:avLst/>
          </a:prstGeom>
          <a:solidFill>
            <a:schemeClr val="tx1"/>
          </a:solidFill>
          <a:ln>
            <a:solidFill>
              <a:schemeClr val="bg1"/>
            </a:solid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000" b="1" dirty="0" err="1" smtClean="0">
                <a:solidFill>
                  <a:schemeClr val="bg1"/>
                </a:solidFill>
              </a:rPr>
              <a:t>Acceptance,Performance</a:t>
            </a:r>
            <a:r>
              <a:rPr lang="en-US" sz="1000" b="1" dirty="0" smtClean="0">
                <a:solidFill>
                  <a:schemeClr val="bg1"/>
                </a:solidFill>
              </a:rPr>
              <a:t> &amp; Load</a:t>
            </a:r>
            <a:endParaRPr lang="en-US" sz="700" dirty="0">
              <a:solidFill>
                <a:schemeClr val="bg1"/>
              </a:solidFill>
            </a:endParaRPr>
          </a:p>
        </p:txBody>
      </p:sp>
      <p:sp>
        <p:nvSpPr>
          <p:cNvPr id="48" name="Chevron 47"/>
          <p:cNvSpPr/>
          <p:nvPr/>
        </p:nvSpPr>
        <p:spPr>
          <a:xfrm>
            <a:off x="7102481" y="1978216"/>
            <a:ext cx="1567225" cy="684280"/>
          </a:xfrm>
          <a:prstGeom prst="chevron">
            <a:avLst/>
          </a:prstGeom>
          <a:solidFill>
            <a:schemeClr val="tx1"/>
          </a:solidFill>
          <a:ln>
            <a:solidFill>
              <a:schemeClr val="bg1"/>
            </a:solid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000" b="1" dirty="0" smtClean="0">
                <a:solidFill>
                  <a:schemeClr val="bg1"/>
                </a:solidFill>
              </a:rPr>
              <a:t>Zero Downtime Upgrade to Production</a:t>
            </a:r>
            <a:endParaRPr lang="en-US" sz="700" dirty="0">
              <a:solidFill>
                <a:schemeClr val="bg1"/>
              </a:solidFill>
            </a:endParaRPr>
          </a:p>
        </p:txBody>
      </p:sp>
      <p:sp>
        <p:nvSpPr>
          <p:cNvPr id="49" name="TextBox 48"/>
          <p:cNvSpPr txBox="1"/>
          <p:nvPr/>
        </p:nvSpPr>
        <p:spPr>
          <a:xfrm>
            <a:off x="107314" y="2046152"/>
            <a:ext cx="1013761" cy="646331"/>
          </a:xfrm>
          <a:prstGeom prst="rect">
            <a:avLst/>
          </a:prstGeom>
          <a:noFill/>
        </p:spPr>
        <p:txBody>
          <a:bodyPr wrap="square" rtlCol="0">
            <a:spAutoFit/>
          </a:bodyPr>
          <a:lstStyle/>
          <a:p>
            <a:pPr algn="ctr"/>
            <a:r>
              <a:rPr lang="en-US" sz="1200" b="1" dirty="0" smtClean="0">
                <a:solidFill>
                  <a:schemeClr val="tx2"/>
                </a:solidFill>
              </a:rPr>
              <a:t>Build Pipeline Operations</a:t>
            </a:r>
          </a:p>
        </p:txBody>
      </p:sp>
      <p:sp>
        <p:nvSpPr>
          <p:cNvPr id="50" name="TextBox 49"/>
          <p:cNvSpPr txBox="1"/>
          <p:nvPr/>
        </p:nvSpPr>
        <p:spPr>
          <a:xfrm>
            <a:off x="151526" y="3007227"/>
            <a:ext cx="969550" cy="276999"/>
          </a:xfrm>
          <a:prstGeom prst="rect">
            <a:avLst/>
          </a:prstGeom>
          <a:noFill/>
        </p:spPr>
        <p:txBody>
          <a:bodyPr wrap="square" rtlCol="0">
            <a:spAutoFit/>
          </a:bodyPr>
          <a:lstStyle/>
          <a:p>
            <a:pPr algn="ctr"/>
            <a:r>
              <a:rPr lang="en-US" sz="1200" b="1" dirty="0" smtClean="0">
                <a:solidFill>
                  <a:srgbClr val="000000"/>
                </a:solidFill>
              </a:rPr>
              <a:t>Tool Chain</a:t>
            </a:r>
          </a:p>
        </p:txBody>
      </p:sp>
      <p:grpSp>
        <p:nvGrpSpPr>
          <p:cNvPr id="2" name="Group 1"/>
          <p:cNvGrpSpPr/>
          <p:nvPr/>
        </p:nvGrpSpPr>
        <p:grpSpPr>
          <a:xfrm>
            <a:off x="4565660" y="2825756"/>
            <a:ext cx="1183200" cy="916561"/>
            <a:chOff x="4565660" y="2825756"/>
            <a:chExt cx="1183200" cy="916561"/>
          </a:xfrm>
        </p:grpSpPr>
        <p:sp>
          <p:nvSpPr>
            <p:cNvPr id="51" name="TextBox 50"/>
            <p:cNvSpPr txBox="1"/>
            <p:nvPr/>
          </p:nvSpPr>
          <p:spPr>
            <a:xfrm>
              <a:off x="4565660" y="3465318"/>
              <a:ext cx="1183200" cy="276999"/>
            </a:xfrm>
            <a:prstGeom prst="rect">
              <a:avLst/>
            </a:prstGeom>
            <a:noFill/>
          </p:spPr>
          <p:txBody>
            <a:bodyPr wrap="square" rtlCol="0">
              <a:spAutoFit/>
            </a:bodyPr>
            <a:lstStyle/>
            <a:p>
              <a:pPr algn="ctr"/>
              <a:r>
                <a:rPr lang="en-US" sz="1200" b="1" dirty="0" smtClean="0">
                  <a:solidFill>
                    <a:schemeClr val="bg2"/>
                  </a:solidFill>
                </a:rPr>
                <a:t>Development</a:t>
              </a:r>
            </a:p>
          </p:txBody>
        </p:sp>
        <p:pic>
          <p:nvPicPr>
            <p:cNvPr id="54" name="Shape 300"/>
            <p:cNvPicPr preferRelativeResize="0"/>
            <p:nvPr/>
          </p:nvPicPr>
          <p:blipFill rotWithShape="1">
            <a:blip r:embed="rId3">
              <a:alphaModFix/>
            </a:blip>
            <a:srcRect/>
            <a:stretch/>
          </p:blipFill>
          <p:spPr>
            <a:xfrm>
              <a:off x="4821081" y="2825756"/>
              <a:ext cx="677780" cy="677780"/>
            </a:xfrm>
            <a:prstGeom prst="rect">
              <a:avLst/>
            </a:prstGeom>
            <a:noFill/>
            <a:ln>
              <a:noFill/>
            </a:ln>
          </p:spPr>
        </p:pic>
      </p:grpSp>
      <p:grpSp>
        <p:nvGrpSpPr>
          <p:cNvPr id="3" name="Group 2"/>
          <p:cNvGrpSpPr/>
          <p:nvPr/>
        </p:nvGrpSpPr>
        <p:grpSpPr>
          <a:xfrm>
            <a:off x="5757236" y="2825756"/>
            <a:ext cx="1683791" cy="1101227"/>
            <a:chOff x="5757236" y="2825756"/>
            <a:chExt cx="1683791" cy="1101227"/>
          </a:xfrm>
        </p:grpSpPr>
        <p:sp>
          <p:nvSpPr>
            <p:cNvPr id="52" name="TextBox 51"/>
            <p:cNvSpPr txBox="1"/>
            <p:nvPr/>
          </p:nvSpPr>
          <p:spPr>
            <a:xfrm>
              <a:off x="5757236" y="3465318"/>
              <a:ext cx="1683791" cy="461665"/>
            </a:xfrm>
            <a:prstGeom prst="rect">
              <a:avLst/>
            </a:prstGeom>
            <a:noFill/>
          </p:spPr>
          <p:txBody>
            <a:bodyPr wrap="square" rtlCol="0">
              <a:spAutoFit/>
            </a:bodyPr>
            <a:lstStyle/>
            <a:p>
              <a:pPr algn="ctr"/>
              <a:r>
                <a:rPr lang="en-US" sz="1200" b="1" dirty="0" smtClean="0">
                  <a:solidFill>
                    <a:schemeClr val="bg2"/>
                  </a:solidFill>
                </a:rPr>
                <a:t>Test + UAT </a:t>
              </a:r>
              <a:r>
                <a:rPr lang="en-US" sz="1200" b="1" dirty="0">
                  <a:solidFill>
                    <a:schemeClr val="bg2"/>
                  </a:solidFill>
                </a:rPr>
                <a:t>+</a:t>
              </a:r>
              <a:r>
                <a:rPr lang="en-US" sz="1200" b="1" dirty="0" smtClean="0">
                  <a:solidFill>
                    <a:schemeClr val="bg2"/>
                  </a:solidFill>
                </a:rPr>
                <a:t> Staging</a:t>
              </a:r>
            </a:p>
          </p:txBody>
        </p:sp>
        <p:pic>
          <p:nvPicPr>
            <p:cNvPr id="55" name="Shape 300"/>
            <p:cNvPicPr preferRelativeResize="0"/>
            <p:nvPr/>
          </p:nvPicPr>
          <p:blipFill rotWithShape="1">
            <a:blip r:embed="rId3">
              <a:alphaModFix/>
            </a:blip>
            <a:srcRect/>
            <a:stretch/>
          </p:blipFill>
          <p:spPr>
            <a:xfrm>
              <a:off x="6220449" y="2825756"/>
              <a:ext cx="677780" cy="677780"/>
            </a:xfrm>
            <a:prstGeom prst="rect">
              <a:avLst/>
            </a:prstGeom>
            <a:noFill/>
            <a:ln>
              <a:noFill/>
            </a:ln>
          </p:spPr>
        </p:pic>
      </p:grpSp>
      <p:grpSp>
        <p:nvGrpSpPr>
          <p:cNvPr id="5" name="Group 4"/>
          <p:cNvGrpSpPr/>
          <p:nvPr/>
        </p:nvGrpSpPr>
        <p:grpSpPr>
          <a:xfrm>
            <a:off x="7399833" y="2825756"/>
            <a:ext cx="1183200" cy="916561"/>
            <a:chOff x="7399833" y="2825756"/>
            <a:chExt cx="1183200" cy="916561"/>
          </a:xfrm>
        </p:grpSpPr>
        <p:sp>
          <p:nvSpPr>
            <p:cNvPr id="53" name="TextBox 52"/>
            <p:cNvSpPr txBox="1"/>
            <p:nvPr/>
          </p:nvSpPr>
          <p:spPr>
            <a:xfrm>
              <a:off x="7399833" y="3465318"/>
              <a:ext cx="1183200" cy="276999"/>
            </a:xfrm>
            <a:prstGeom prst="rect">
              <a:avLst/>
            </a:prstGeom>
            <a:noFill/>
          </p:spPr>
          <p:txBody>
            <a:bodyPr wrap="square" rtlCol="0">
              <a:spAutoFit/>
            </a:bodyPr>
            <a:lstStyle/>
            <a:p>
              <a:pPr algn="ctr"/>
              <a:r>
                <a:rPr lang="en-US" sz="1200" b="1" dirty="0" smtClean="0">
                  <a:solidFill>
                    <a:schemeClr val="bg2"/>
                  </a:solidFill>
                </a:rPr>
                <a:t>Production</a:t>
              </a:r>
            </a:p>
          </p:txBody>
        </p:sp>
        <p:pic>
          <p:nvPicPr>
            <p:cNvPr id="56" name="Shape 300"/>
            <p:cNvPicPr preferRelativeResize="0"/>
            <p:nvPr/>
          </p:nvPicPr>
          <p:blipFill rotWithShape="1">
            <a:blip r:embed="rId3">
              <a:alphaModFix/>
            </a:blip>
            <a:srcRect/>
            <a:stretch/>
          </p:blipFill>
          <p:spPr>
            <a:xfrm>
              <a:off x="7597002" y="2825756"/>
              <a:ext cx="677780" cy="677780"/>
            </a:xfrm>
            <a:prstGeom prst="rect">
              <a:avLst/>
            </a:prstGeom>
            <a:noFill/>
            <a:ln>
              <a:noFill/>
            </a:ln>
          </p:spPr>
        </p:pic>
      </p:grpSp>
      <p:pic>
        <p:nvPicPr>
          <p:cNvPr id="57" name="Picture 56" descr="images.png"/>
          <p:cNvPicPr>
            <a:picLocks noChangeAspect="1"/>
          </p:cNvPicPr>
          <p:nvPr/>
        </p:nvPicPr>
        <p:blipFill rotWithShape="1">
          <a:blip r:embed="rId4">
            <a:extLst>
              <a:ext uri="{28A0092B-C50C-407E-A947-70E740481C1C}">
                <a14:useLocalDpi xmlns:a14="http://schemas.microsoft.com/office/drawing/2010/main" val="0"/>
              </a:ext>
            </a:extLst>
          </a:blip>
          <a:srcRect l="18487" r="17017"/>
          <a:stretch/>
        </p:blipFill>
        <p:spPr>
          <a:xfrm>
            <a:off x="1388867" y="2779485"/>
            <a:ext cx="647349" cy="645240"/>
          </a:xfrm>
          <a:prstGeom prst="rect">
            <a:avLst/>
          </a:prstGeom>
        </p:spPr>
      </p:pic>
      <p:pic>
        <p:nvPicPr>
          <p:cNvPr id="59" name="Picture 58" descr="artifactory.logo.155x35.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96872" y="3283630"/>
            <a:ext cx="952283" cy="179573"/>
          </a:xfrm>
          <a:prstGeom prst="rect">
            <a:avLst/>
          </a:prstGeom>
        </p:spPr>
      </p:pic>
      <p:sp>
        <p:nvSpPr>
          <p:cNvPr id="60" name="TextBox 59"/>
          <p:cNvSpPr txBox="1"/>
          <p:nvPr/>
        </p:nvSpPr>
        <p:spPr>
          <a:xfrm>
            <a:off x="1233012" y="3452491"/>
            <a:ext cx="892251" cy="276999"/>
          </a:xfrm>
          <a:prstGeom prst="rect">
            <a:avLst/>
          </a:prstGeom>
          <a:noFill/>
        </p:spPr>
        <p:txBody>
          <a:bodyPr wrap="square" rtlCol="0">
            <a:spAutoFit/>
          </a:bodyPr>
          <a:lstStyle/>
          <a:p>
            <a:pPr algn="ctr"/>
            <a:r>
              <a:rPr lang="en-US" sz="1200" b="1" dirty="0" err="1" smtClean="0">
                <a:solidFill>
                  <a:schemeClr val="bg2"/>
                </a:solidFill>
              </a:rPr>
              <a:t>Gitlab</a:t>
            </a:r>
            <a:endParaRPr lang="en-US" sz="1200" b="1" dirty="0" smtClean="0">
              <a:solidFill>
                <a:schemeClr val="bg2"/>
              </a:solidFill>
            </a:endParaRPr>
          </a:p>
        </p:txBody>
      </p:sp>
      <p:sp>
        <p:nvSpPr>
          <p:cNvPr id="61" name="TextBox 60"/>
          <p:cNvSpPr txBox="1"/>
          <p:nvPr/>
        </p:nvSpPr>
        <p:spPr>
          <a:xfrm>
            <a:off x="2571043" y="3362705"/>
            <a:ext cx="892251" cy="276999"/>
          </a:xfrm>
          <a:prstGeom prst="rect">
            <a:avLst/>
          </a:prstGeom>
          <a:noFill/>
        </p:spPr>
        <p:txBody>
          <a:bodyPr wrap="square" rtlCol="0">
            <a:spAutoFit/>
          </a:bodyPr>
          <a:lstStyle/>
          <a:p>
            <a:pPr algn="ctr"/>
            <a:r>
              <a:rPr lang="en-US" sz="1200" b="1" dirty="0" smtClean="0">
                <a:solidFill>
                  <a:schemeClr val="bg2"/>
                </a:solidFill>
              </a:rPr>
              <a:t>Jenkins</a:t>
            </a:r>
          </a:p>
        </p:txBody>
      </p:sp>
      <p:pic>
        <p:nvPicPr>
          <p:cNvPr id="23" name="Picture 22"/>
          <p:cNvPicPr>
            <a:picLocks noChangeAspect="1"/>
          </p:cNvPicPr>
          <p:nvPr/>
        </p:nvPicPr>
        <p:blipFill>
          <a:blip r:embed="rId6">
            <a:clrChange>
              <a:clrFrom>
                <a:srgbClr val="FFFFFF"/>
              </a:clrFrom>
              <a:clrTo>
                <a:srgbClr val="FFFFFF">
                  <a:alpha val="0"/>
                </a:srgbClr>
              </a:clrTo>
            </a:clrChange>
          </a:blip>
          <a:stretch>
            <a:fillRect/>
          </a:stretch>
        </p:blipFill>
        <p:spPr>
          <a:xfrm>
            <a:off x="3780077" y="1521411"/>
            <a:ext cx="630245" cy="403357"/>
          </a:xfrm>
          <a:prstGeom prst="rect">
            <a:avLst/>
          </a:prstGeom>
        </p:spPr>
      </p:pic>
      <p:sp>
        <p:nvSpPr>
          <p:cNvPr id="26" name="Title 1"/>
          <p:cNvSpPr>
            <a:spLocks noGrp="1"/>
          </p:cNvSpPr>
          <p:nvPr>
            <p:ph type="title"/>
          </p:nvPr>
        </p:nvSpPr>
        <p:spPr>
          <a:xfrm>
            <a:off x="151357" y="158691"/>
            <a:ext cx="8748888" cy="460375"/>
          </a:xfrm>
        </p:spPr>
        <p:txBody>
          <a:bodyPr/>
          <a:lstStyle/>
          <a:p>
            <a:r>
              <a:rPr lang="en-US" sz="2800" b="1" dirty="0" smtClean="0">
                <a:solidFill>
                  <a:srgbClr val="1C7B70"/>
                </a:solidFill>
              </a:rPr>
              <a:t>Enabling Continuous Integration &amp; Delivery</a:t>
            </a:r>
            <a:endParaRPr lang="en" sz="2800" b="1" cap="all" dirty="0">
              <a:solidFill>
                <a:srgbClr val="1C7B70"/>
              </a:solidFill>
            </a:endParaRPr>
          </a:p>
        </p:txBody>
      </p:sp>
      <p:sp>
        <p:nvSpPr>
          <p:cNvPr id="29" name="Shape 83"/>
          <p:cNvSpPr/>
          <p:nvPr/>
        </p:nvSpPr>
        <p:spPr>
          <a:xfrm>
            <a:off x="987847" y="3769345"/>
            <a:ext cx="1359893" cy="9144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800" b="1" i="0" u="none" strike="noStrike" cap="none" baseline="0" dirty="0" smtClean="0">
                <a:ea typeface="Arial"/>
                <a:cs typeface="Arial"/>
                <a:sym typeface="Arial"/>
              </a:rPr>
              <a:t>Distributed </a:t>
            </a:r>
            <a:r>
              <a:rPr lang="en-US" sz="800" b="1" i="0" u="none" strike="noStrike" cap="none" baseline="0" dirty="0">
                <a:ea typeface="Arial"/>
                <a:cs typeface="Arial"/>
                <a:sym typeface="Arial"/>
              </a:rPr>
              <a:t>revision control and source code management. Collaborative software </a:t>
            </a:r>
            <a:r>
              <a:rPr lang="en-US" sz="800" b="1" i="0" u="none" strike="noStrike" cap="none" baseline="0" dirty="0" smtClean="0">
                <a:ea typeface="Arial"/>
                <a:cs typeface="Arial"/>
                <a:sym typeface="Arial"/>
              </a:rPr>
              <a:t>development.</a:t>
            </a:r>
            <a:endParaRPr lang="en-US" sz="800" b="1" i="0" u="none" strike="noStrike" cap="none" baseline="0" dirty="0">
              <a:ea typeface="Arial"/>
              <a:cs typeface="Arial"/>
              <a:sym typeface="Arial"/>
            </a:endParaRPr>
          </a:p>
        </p:txBody>
      </p:sp>
      <p:sp>
        <p:nvSpPr>
          <p:cNvPr id="33" name="Shape 84"/>
          <p:cNvSpPr/>
          <p:nvPr/>
        </p:nvSpPr>
        <p:spPr>
          <a:xfrm>
            <a:off x="2355571" y="3679559"/>
            <a:ext cx="1326404" cy="9144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800" b="1" i="0" u="none" strike="noStrike" cap="none" baseline="0" dirty="0" smtClean="0">
                <a:ea typeface="Arial"/>
                <a:cs typeface="Arial"/>
                <a:sym typeface="Arial"/>
              </a:rPr>
              <a:t>Build, test and deploy software </a:t>
            </a:r>
            <a:r>
              <a:rPr lang="en-US" sz="800" b="1" i="0" u="none" strike="noStrike" cap="none" baseline="0" dirty="0">
                <a:ea typeface="Arial"/>
                <a:cs typeface="Arial"/>
                <a:sym typeface="Arial"/>
              </a:rPr>
              <a:t>projects continuously and incrementally. </a:t>
            </a:r>
            <a:r>
              <a:rPr lang="en-US" sz="800" b="1" i="0" u="none" strike="noStrike" cap="none" baseline="0" dirty="0" smtClean="0">
                <a:ea typeface="Arial"/>
                <a:cs typeface="Arial"/>
                <a:sym typeface="Arial"/>
              </a:rPr>
              <a:t>Thousands</a:t>
            </a:r>
            <a:r>
              <a:rPr lang="en-US" sz="800" b="1" i="0" u="none" strike="noStrike" cap="none" dirty="0" smtClean="0">
                <a:ea typeface="Arial"/>
                <a:cs typeface="Arial"/>
                <a:sym typeface="Arial"/>
              </a:rPr>
              <a:t> </a:t>
            </a:r>
            <a:r>
              <a:rPr lang="en-US" sz="800" b="1" i="0" u="none" strike="noStrike" cap="none" baseline="0" dirty="0" smtClean="0">
                <a:ea typeface="Arial"/>
                <a:cs typeface="Arial"/>
                <a:sym typeface="Arial"/>
              </a:rPr>
              <a:t>of </a:t>
            </a:r>
            <a:r>
              <a:rPr lang="en-US" sz="800" b="1" i="0" u="none" strike="noStrike" cap="none" baseline="0" dirty="0">
                <a:ea typeface="Arial"/>
                <a:cs typeface="Arial"/>
                <a:sym typeface="Arial"/>
              </a:rPr>
              <a:t>compatible </a:t>
            </a:r>
            <a:r>
              <a:rPr lang="en-US" sz="800" b="1" i="0" u="none" strike="noStrike" cap="none" baseline="0" dirty="0" smtClean="0">
                <a:ea typeface="Arial"/>
                <a:cs typeface="Arial"/>
                <a:sym typeface="Arial"/>
              </a:rPr>
              <a:t>plugins.</a:t>
            </a:r>
            <a:endParaRPr lang="en-US" sz="800" b="1" i="0" u="none" strike="noStrike" cap="none" baseline="0" dirty="0">
              <a:ea typeface="Arial"/>
              <a:cs typeface="Arial"/>
              <a:sym typeface="Arial"/>
            </a:endParaRPr>
          </a:p>
        </p:txBody>
      </p:sp>
      <p:pic>
        <p:nvPicPr>
          <p:cNvPr id="34" name="Picture 33" descr="CloudBees_official_logo.png"/>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2298786" y="2870105"/>
            <a:ext cx="1200150" cy="514350"/>
          </a:xfrm>
          <a:prstGeom prst="rect">
            <a:avLst/>
          </a:prstGeom>
        </p:spPr>
      </p:pic>
      <p:sp>
        <p:nvSpPr>
          <p:cNvPr id="35" name="Shape 85"/>
          <p:cNvSpPr/>
          <p:nvPr/>
        </p:nvSpPr>
        <p:spPr>
          <a:xfrm>
            <a:off x="3510954" y="3725206"/>
            <a:ext cx="1188720" cy="9144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800" b="1" i="0" u="none" strike="noStrike" cap="none" baseline="0" dirty="0" smtClean="0">
                <a:ea typeface="Arial"/>
                <a:cs typeface="Arial"/>
                <a:sym typeface="Arial"/>
              </a:rPr>
              <a:t>Share </a:t>
            </a:r>
            <a:r>
              <a:rPr lang="en-US" sz="800" b="1" i="0" u="none" strike="noStrike" cap="none" baseline="0" dirty="0">
                <a:ea typeface="Arial"/>
                <a:cs typeface="Arial"/>
                <a:sym typeface="Arial"/>
              </a:rPr>
              <a:t>binaries and manage distributions. </a:t>
            </a:r>
            <a:r>
              <a:rPr lang="en-US" sz="800" b="1" i="0" u="none" strike="noStrike" cap="none" baseline="0" dirty="0" smtClean="0">
                <a:ea typeface="Arial"/>
                <a:cs typeface="Arial"/>
                <a:sym typeface="Arial"/>
              </a:rPr>
              <a:t>Manage </a:t>
            </a:r>
            <a:r>
              <a:rPr lang="en-US" sz="800" b="1" i="0" u="none" strike="noStrike" cap="none" baseline="0" dirty="0">
                <a:ea typeface="Arial"/>
                <a:cs typeface="Arial"/>
                <a:sym typeface="Arial"/>
              </a:rPr>
              <a:t>artifact lifecycle. </a:t>
            </a:r>
          </a:p>
        </p:txBody>
      </p:sp>
      <p:pic>
        <p:nvPicPr>
          <p:cNvPr id="36" name="Shape 110"/>
          <p:cNvPicPr preferRelativeResize="0"/>
          <p:nvPr/>
        </p:nvPicPr>
        <p:blipFill rotWithShape="1">
          <a:blip r:embed="rId8" cstate="screen">
            <a:alphaModFix/>
            <a:extLst>
              <a:ext uri="{28A0092B-C50C-407E-A947-70E740481C1C}">
                <a14:useLocalDpi xmlns:a14="http://schemas.microsoft.com/office/drawing/2010/main"/>
              </a:ext>
            </a:extLst>
          </a:blip>
          <a:srcRect/>
          <a:stretch/>
        </p:blipFill>
        <p:spPr>
          <a:xfrm>
            <a:off x="3844745" y="2733696"/>
            <a:ext cx="490444" cy="467632"/>
          </a:xfrm>
          <a:prstGeom prst="rect">
            <a:avLst/>
          </a:prstGeom>
          <a:noFill/>
          <a:ln>
            <a:noFill/>
          </a:ln>
        </p:spPr>
      </p:pic>
    </p:spTree>
    <p:extLst>
      <p:ext uri="{BB962C8B-B14F-4D97-AF65-F5344CB8AC3E}">
        <p14:creationId xmlns:p14="http://schemas.microsoft.com/office/powerpoint/2010/main" val="354677251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0" presetClass="path" presetSubtype="0" accel="50000" decel="50000" fill="hold" nodeType="clickEffect">
                                  <p:stCondLst>
                                    <p:cond delay="0"/>
                                  </p:stCondLst>
                                  <p:childTnLst>
                                    <p:animMotion origin="layout" path="M -1.38889E-6 4.35265E-6 L 0.11407 4.35265E-6 " pathEditMode="relative" ptsTypes="AA">
                                      <p:cBhvr>
                                        <p:cTn id="10" dur="700" fill="hold"/>
                                        <p:tgtEl>
                                          <p:spTgt spid="23"/>
                                        </p:tgtEl>
                                        <p:attrNameLst>
                                          <p:attrName>ppt_x</p:attrName>
                                          <p:attrName>ppt_y</p:attrName>
                                        </p:attrNameLst>
                                      </p:cBhvr>
                                    </p:animMotion>
                                  </p:childTnLst>
                                </p:cTn>
                              </p:par>
                              <p:par>
                                <p:cTn id="11" presetID="10"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childTnLst>
                          </p:cTn>
                        </p:par>
                      </p:childTnLst>
                    </p:cTn>
                  </p:par>
                  <p:par>
                    <p:cTn id="14" fill="hold">
                      <p:stCondLst>
                        <p:cond delay="indefinite"/>
                      </p:stCondLst>
                      <p:childTnLst>
                        <p:par>
                          <p:cTn id="15" fill="hold">
                            <p:stCondLst>
                              <p:cond delay="0"/>
                            </p:stCondLst>
                            <p:childTnLst>
                              <p:par>
                                <p:cTn id="16" presetID="0" presetClass="path" presetSubtype="0" accel="50000" decel="50000" fill="hold" nodeType="clickEffect">
                                  <p:stCondLst>
                                    <p:cond delay="0"/>
                                  </p:stCondLst>
                                  <p:childTnLst>
                                    <p:animMotion origin="layout" path="M 0.11406 8.26141E-6 L 0.26215 0.00278 " pathEditMode="relative" ptsTypes="AA">
                                      <p:cBhvr>
                                        <p:cTn id="17" dur="700" fill="hold"/>
                                        <p:tgtEl>
                                          <p:spTgt spid="23"/>
                                        </p:tgtEl>
                                        <p:attrNameLst>
                                          <p:attrName>ppt_x</p:attrName>
                                          <p:attrName>ppt_y</p:attrName>
                                        </p:attrNameLst>
                                      </p:cBhvr>
                                    </p:animMotion>
                                  </p:childTnLst>
                                </p:cTn>
                              </p:par>
                              <p:par>
                                <p:cTn id="18" presetID="10" presetClass="entr" presetSubtype="0" fill="hold" nodeType="with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fade">
                                      <p:cBhvr>
                                        <p:cTn id="20" dur="500"/>
                                        <p:tgtEl>
                                          <p:spTgt spid="3"/>
                                        </p:tgtEl>
                                      </p:cBhvr>
                                    </p:animEffect>
                                  </p:childTnLst>
                                </p:cTn>
                              </p:par>
                            </p:childTnLst>
                          </p:cTn>
                        </p:par>
                      </p:childTnLst>
                    </p:cTn>
                  </p:par>
                  <p:par>
                    <p:cTn id="21" fill="hold">
                      <p:stCondLst>
                        <p:cond delay="indefinite"/>
                      </p:stCondLst>
                      <p:childTnLst>
                        <p:par>
                          <p:cTn id="22" fill="hold">
                            <p:stCondLst>
                              <p:cond delay="0"/>
                            </p:stCondLst>
                            <p:childTnLst>
                              <p:par>
                                <p:cTn id="23" presetID="0" presetClass="path" presetSubtype="0" accel="50000" decel="50000" fill="hold" nodeType="clickEffect">
                                  <p:stCondLst>
                                    <p:cond delay="0"/>
                                  </p:stCondLst>
                                  <p:childTnLst>
                                    <p:animMotion origin="layout" path="M 0.26215 0.00278 L 0.40729 0.00278 " pathEditMode="relative" ptsTypes="AA">
                                      <p:cBhvr>
                                        <p:cTn id="24" dur="700" fill="hold"/>
                                        <p:tgtEl>
                                          <p:spTgt spid="23"/>
                                        </p:tgtEl>
                                        <p:attrNameLst>
                                          <p:attrName>ppt_x</p:attrName>
                                          <p:attrName>ppt_y</p:attrName>
                                        </p:attrNameLst>
                                      </p:cBhvr>
                                    </p:animMotion>
                                  </p:childTnLst>
                                </p:cTn>
                              </p:par>
                              <p:par>
                                <p:cTn id="25" presetID="10" presetClass="entr" presetSubtype="0" fill="hold" nodeType="with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038"/>
        <p:cNvGrpSpPr/>
        <p:nvPr/>
      </p:nvGrpSpPr>
      <p:grpSpPr>
        <a:xfrm>
          <a:off x="0" y="0"/>
          <a:ext cx="0" cy="0"/>
          <a:chOff x="0" y="0"/>
          <a:chExt cx="0" cy="0"/>
        </a:xfrm>
      </p:grpSpPr>
      <p:sp>
        <p:nvSpPr>
          <p:cNvPr id="1039" name="Shape 1039"/>
          <p:cNvSpPr txBox="1">
            <a:spLocks noGrp="1"/>
          </p:cNvSpPr>
          <p:nvPr>
            <p:ph type="title"/>
          </p:nvPr>
        </p:nvSpPr>
        <p:spPr/>
        <p:txBody>
          <a:bodyPr/>
          <a:lstStyle/>
          <a:p>
            <a:pPr lvl="0"/>
            <a:r>
              <a:rPr lang="en-US" dirty="0" smtClean="0">
                <a:solidFill>
                  <a:srgbClr val="1C7B70"/>
                </a:solidFill>
                <a:sym typeface="Calibri"/>
              </a:rPr>
              <a:t>Automating Deployments</a:t>
            </a:r>
            <a:endParaRPr lang="en-US" dirty="0">
              <a:solidFill>
                <a:srgbClr val="1C7B70"/>
              </a:solidFill>
              <a:sym typeface="Calibri"/>
            </a:endParaRPr>
          </a:p>
        </p:txBody>
      </p:sp>
      <p:pic>
        <p:nvPicPr>
          <p:cNvPr id="8" name="Shape 1040"/>
          <p:cNvPicPr preferRelativeResize="0">
            <a:picLocks noGrp="1"/>
          </p:cNvPicPr>
          <p:nvPr>
            <p:ph type="body" sz="quarter" idx="4294967295"/>
          </p:nvPr>
        </p:nvPicPr>
        <p:blipFill rotWithShape="1">
          <a:blip r:embed="rId3">
            <a:alphaModFix/>
          </a:blip>
          <a:srcRect t="-71" b="-155"/>
          <a:stretch/>
        </p:blipFill>
        <p:spPr>
          <a:xfrm>
            <a:off x="417381" y="845541"/>
            <a:ext cx="8309238" cy="3739024"/>
          </a:xfrm>
          <a:prstGeom prst="rect">
            <a:avLst/>
          </a:prstGeom>
          <a:noFill/>
          <a:ln>
            <a:noFill/>
          </a:ln>
        </p:spPr>
      </p:pic>
      <p:pic>
        <p:nvPicPr>
          <p:cNvPr id="9" name="Shape 1060"/>
          <p:cNvPicPr preferRelativeResize="0"/>
          <p:nvPr/>
        </p:nvPicPr>
        <p:blipFill rotWithShape="1">
          <a:blip r:embed="rId4">
            <a:alphaModFix/>
          </a:blip>
          <a:srcRect l="19954" r="21906" b="35674"/>
          <a:stretch/>
        </p:blipFill>
        <p:spPr>
          <a:xfrm>
            <a:off x="8643938" y="4432828"/>
            <a:ext cx="349250" cy="217487"/>
          </a:xfrm>
          <a:prstGeom prst="rect">
            <a:avLst/>
          </a:prstGeom>
          <a:noFill/>
          <a:ln>
            <a:noFill/>
          </a:ln>
        </p:spPr>
      </p:pic>
      <p:pic>
        <p:nvPicPr>
          <p:cNvPr id="10" name="Shape 1061"/>
          <p:cNvPicPr preferRelativeResize="0"/>
          <p:nvPr/>
        </p:nvPicPr>
        <p:blipFill rotWithShape="1">
          <a:blip r:embed="rId5">
            <a:alphaModFix/>
          </a:blip>
          <a:srcRect l="-1792" t="72528" r="584" b="-2418"/>
          <a:stretch/>
        </p:blipFill>
        <p:spPr>
          <a:xfrm>
            <a:off x="7545388" y="4445528"/>
            <a:ext cx="1090612" cy="180975"/>
          </a:xfrm>
          <a:prstGeom prst="rect">
            <a:avLst/>
          </a:prstGeom>
          <a:noFill/>
          <a:ln>
            <a:noFill/>
          </a:ln>
        </p:spPr>
      </p:pic>
    </p:spTree>
    <p:extLst>
      <p:ext uri="{BB962C8B-B14F-4D97-AF65-F5344CB8AC3E}">
        <p14:creationId xmlns:p14="http://schemas.microsoft.com/office/powerpoint/2010/main" val="171109634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Shape 195"/>
          <p:cNvSpPr txBox="1">
            <a:spLocks noGrp="1"/>
          </p:cNvSpPr>
          <p:nvPr>
            <p:ph type="title"/>
          </p:nvPr>
        </p:nvSpPr>
        <p:spPr/>
        <p:txBody>
          <a:bodyPr/>
          <a:lstStyle/>
          <a:p>
            <a:pPr lvl="0"/>
            <a:r>
              <a:rPr lang="en-US" dirty="0" smtClean="0">
                <a:sym typeface="Arial"/>
              </a:rPr>
              <a:t>Agenda</a:t>
            </a:r>
            <a:endParaRPr lang="en-US" dirty="0">
              <a:sym typeface="Arial"/>
            </a:endParaRPr>
          </a:p>
        </p:txBody>
      </p:sp>
      <p:sp>
        <p:nvSpPr>
          <p:cNvPr id="196" name="Shape 196"/>
          <p:cNvSpPr txBox="1">
            <a:spLocks noGrp="1"/>
          </p:cNvSpPr>
          <p:nvPr>
            <p:ph type="body" sz="quarter" idx="13"/>
          </p:nvPr>
        </p:nvSpPr>
        <p:spPr>
          <a:xfrm>
            <a:off x="431800" y="624362"/>
            <a:ext cx="8551408" cy="3848609"/>
          </a:xfrm>
        </p:spPr>
        <p:txBody>
          <a:bodyPr/>
          <a:lstStyle/>
          <a:p>
            <a:pPr marL="514350" lvl="0" indent="-514350">
              <a:buClr>
                <a:srgbClr val="008774"/>
              </a:buClr>
              <a:buFont typeface="+mj-lt"/>
              <a:buAutoNum type="arabicPeriod"/>
            </a:pPr>
            <a:endParaRPr lang="en-US" sz="2800" dirty="0" smtClean="0">
              <a:sym typeface="Arial"/>
            </a:endParaRPr>
          </a:p>
          <a:p>
            <a:pPr marL="514350" lvl="0" indent="-514350">
              <a:buClr>
                <a:srgbClr val="008774"/>
              </a:buClr>
              <a:buFont typeface="+mj-lt"/>
              <a:buAutoNum type="arabicPeriod"/>
            </a:pPr>
            <a:r>
              <a:rPr lang="en-US" sz="2800" dirty="0" smtClean="0">
                <a:sym typeface="Arial"/>
              </a:rPr>
              <a:t>Changing Development Models</a:t>
            </a:r>
          </a:p>
          <a:p>
            <a:pPr marL="514350" lvl="0" indent="-514350">
              <a:buClr>
                <a:srgbClr val="008774"/>
              </a:buClr>
              <a:buFont typeface="+mj-lt"/>
              <a:buAutoNum type="arabicPeriod"/>
            </a:pPr>
            <a:r>
              <a:rPr lang="en-US" sz="2800" dirty="0" err="1" smtClean="0">
                <a:sym typeface="Arial"/>
              </a:rPr>
              <a:t>Microservices</a:t>
            </a:r>
            <a:r>
              <a:rPr lang="en-US" sz="2800" dirty="0" smtClean="0">
                <a:sym typeface="Arial"/>
              </a:rPr>
              <a:t> in the Enterprise</a:t>
            </a:r>
          </a:p>
          <a:p>
            <a:pPr marL="514350" lvl="0" indent="-514350">
              <a:buClr>
                <a:srgbClr val="008774"/>
              </a:buClr>
              <a:buFont typeface="+mj-lt"/>
              <a:buAutoNum type="arabicPeriod"/>
            </a:pPr>
            <a:r>
              <a:rPr lang="en-US" sz="2800" dirty="0" smtClean="0">
                <a:sym typeface="Arial"/>
              </a:rPr>
              <a:t>Cloud Native Application Platforms</a:t>
            </a:r>
          </a:p>
          <a:p>
            <a:pPr marL="514350" lvl="0" indent="-514350">
              <a:buClr>
                <a:srgbClr val="008774"/>
              </a:buClr>
              <a:buFont typeface="+mj-lt"/>
              <a:buAutoNum type="arabicPeriod"/>
            </a:pPr>
            <a:r>
              <a:rPr lang="en-US" sz="2800" dirty="0" smtClean="0">
                <a:sym typeface="Arial"/>
              </a:rPr>
              <a:t>Pivotal Cloud Foundry</a:t>
            </a:r>
          </a:p>
          <a:p>
            <a:pPr marL="514350" lvl="0" indent="-514350">
              <a:buClr>
                <a:srgbClr val="008774"/>
              </a:buClr>
              <a:buFont typeface="+mj-lt"/>
              <a:buAutoNum type="arabicPeriod"/>
            </a:pPr>
            <a:endParaRPr lang="en-US" sz="2800" dirty="0">
              <a:sym typeface="Arial"/>
            </a:endParaRPr>
          </a:p>
        </p:txBody>
      </p:sp>
    </p:spTree>
    <p:extLst>
      <p:ext uri="{BB962C8B-B14F-4D97-AF65-F5344CB8AC3E}">
        <p14:creationId xmlns:p14="http://schemas.microsoft.com/office/powerpoint/2010/main" val="363538483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975"/>
        <p:cNvGrpSpPr/>
        <p:nvPr/>
      </p:nvGrpSpPr>
      <p:grpSpPr>
        <a:xfrm>
          <a:off x="0" y="0"/>
          <a:ext cx="0" cy="0"/>
          <a:chOff x="0" y="0"/>
          <a:chExt cx="0" cy="0"/>
        </a:xfrm>
      </p:grpSpPr>
      <p:pic>
        <p:nvPicPr>
          <p:cNvPr id="976" name="Shape 976"/>
          <p:cNvPicPr preferRelativeResize="0"/>
          <p:nvPr/>
        </p:nvPicPr>
        <p:blipFill rotWithShape="1">
          <a:blip r:embed="rId3">
            <a:alphaModFix/>
          </a:blip>
          <a:srcRect/>
          <a:stretch/>
        </p:blipFill>
        <p:spPr>
          <a:xfrm>
            <a:off x="1507" y="7"/>
            <a:ext cx="5434092" cy="4368139"/>
          </a:xfrm>
          <a:prstGeom prst="rect">
            <a:avLst/>
          </a:prstGeom>
          <a:noFill/>
          <a:ln>
            <a:noFill/>
          </a:ln>
        </p:spPr>
      </p:pic>
      <p:pic>
        <p:nvPicPr>
          <p:cNvPr id="977" name="Shape 977"/>
          <p:cNvPicPr preferRelativeResize="0"/>
          <p:nvPr/>
        </p:nvPicPr>
        <p:blipFill rotWithShape="1">
          <a:blip r:embed="rId4">
            <a:alphaModFix/>
          </a:blip>
          <a:srcRect t="35656"/>
          <a:stretch/>
        </p:blipFill>
        <p:spPr>
          <a:xfrm>
            <a:off x="1" y="4142373"/>
            <a:ext cx="5429612" cy="459975"/>
          </a:xfrm>
          <a:prstGeom prst="rect">
            <a:avLst/>
          </a:prstGeom>
          <a:noFill/>
          <a:ln>
            <a:noFill/>
          </a:ln>
        </p:spPr>
      </p:pic>
      <p:sp>
        <p:nvSpPr>
          <p:cNvPr id="978" name="Shape 978"/>
          <p:cNvSpPr/>
          <p:nvPr/>
        </p:nvSpPr>
        <p:spPr>
          <a:xfrm>
            <a:off x="0" y="1598501"/>
            <a:ext cx="5200649" cy="135049"/>
          </a:xfrm>
          <a:prstGeom prst="rect">
            <a:avLst/>
          </a:prstGeom>
          <a:noFill/>
          <a:ln w="38100" cap="flat" cmpd="sng">
            <a:solidFill>
              <a:srgbClr val="FF0000"/>
            </a:solidFill>
            <a:prstDash val="solid"/>
            <a:round/>
            <a:headEnd type="none" w="med" len="med"/>
            <a:tailEnd type="none" w="med" len="med"/>
          </a:ln>
        </p:spPr>
        <p:txBody>
          <a:bodyPr lIns="34275" tIns="17125" rIns="34275" bIns="17125" anchor="ctr" anchorCtr="0">
            <a:noAutofit/>
          </a:bodyPr>
          <a:lstStyle/>
          <a:p>
            <a:pPr marL="0" marR="0" lvl="0" indent="0" algn="ctr" rtl="0">
              <a:spcBef>
                <a:spcPts val="0"/>
              </a:spcBef>
              <a:buNone/>
            </a:pPr>
            <a:endParaRPr sz="1800" b="0" i="0" u="none" strike="noStrike" cap="none" baseline="0">
              <a:solidFill>
                <a:schemeClr val="lt1"/>
              </a:solidFill>
              <a:latin typeface="Helvetica Neue"/>
              <a:ea typeface="Helvetica Neue"/>
              <a:cs typeface="Helvetica Neue"/>
              <a:sym typeface="Helvetica Neue"/>
            </a:endParaRPr>
          </a:p>
        </p:txBody>
      </p:sp>
      <p:sp>
        <p:nvSpPr>
          <p:cNvPr id="979" name="Shape 979"/>
          <p:cNvSpPr/>
          <p:nvPr/>
        </p:nvSpPr>
        <p:spPr>
          <a:xfrm>
            <a:off x="18436" y="1961632"/>
            <a:ext cx="5182214" cy="210025"/>
          </a:xfrm>
          <a:prstGeom prst="rect">
            <a:avLst/>
          </a:prstGeom>
          <a:noFill/>
          <a:ln w="38100" cap="flat" cmpd="sng">
            <a:solidFill>
              <a:srgbClr val="FF0000"/>
            </a:solidFill>
            <a:prstDash val="solid"/>
            <a:round/>
            <a:headEnd type="none" w="med" len="med"/>
            <a:tailEnd type="none" w="med" len="med"/>
          </a:ln>
        </p:spPr>
        <p:txBody>
          <a:bodyPr lIns="34275" tIns="17125" rIns="34275" bIns="17125" anchor="ctr" anchorCtr="0">
            <a:noAutofit/>
          </a:bodyPr>
          <a:lstStyle/>
          <a:p>
            <a:pPr marL="0" marR="0" lvl="0" indent="0" algn="ctr" rtl="0">
              <a:spcBef>
                <a:spcPts val="0"/>
              </a:spcBef>
              <a:buNone/>
            </a:pPr>
            <a:endParaRPr sz="1800" b="0" i="0" u="none" strike="noStrike" cap="none" baseline="0">
              <a:solidFill>
                <a:schemeClr val="lt1"/>
              </a:solidFill>
              <a:latin typeface="Helvetica Neue"/>
              <a:ea typeface="Helvetica Neue"/>
              <a:cs typeface="Helvetica Neue"/>
              <a:sym typeface="Helvetica Neue"/>
            </a:endParaRPr>
          </a:p>
        </p:txBody>
      </p:sp>
      <p:sp>
        <p:nvSpPr>
          <p:cNvPr id="980" name="Shape 980"/>
          <p:cNvSpPr/>
          <p:nvPr/>
        </p:nvSpPr>
        <p:spPr>
          <a:xfrm>
            <a:off x="18436" y="2400750"/>
            <a:ext cx="5182214" cy="162949"/>
          </a:xfrm>
          <a:prstGeom prst="rect">
            <a:avLst/>
          </a:prstGeom>
          <a:noFill/>
          <a:ln w="38100" cap="flat" cmpd="sng">
            <a:solidFill>
              <a:srgbClr val="FF0000"/>
            </a:solidFill>
            <a:prstDash val="solid"/>
            <a:round/>
            <a:headEnd type="none" w="med" len="med"/>
            <a:tailEnd type="none" w="med" len="med"/>
          </a:ln>
        </p:spPr>
        <p:txBody>
          <a:bodyPr lIns="34275" tIns="17125" rIns="34275" bIns="17125" anchor="ctr" anchorCtr="0">
            <a:noAutofit/>
          </a:bodyPr>
          <a:lstStyle/>
          <a:p>
            <a:pPr marL="0" marR="0" lvl="0" indent="0" algn="ctr" rtl="0">
              <a:spcBef>
                <a:spcPts val="0"/>
              </a:spcBef>
              <a:buNone/>
            </a:pPr>
            <a:endParaRPr sz="1800" b="0" i="0" u="none" strike="noStrike" cap="none" baseline="0">
              <a:solidFill>
                <a:schemeClr val="lt1"/>
              </a:solidFill>
              <a:latin typeface="Helvetica Neue"/>
              <a:ea typeface="Helvetica Neue"/>
              <a:cs typeface="Helvetica Neue"/>
              <a:sym typeface="Helvetica Neue"/>
            </a:endParaRPr>
          </a:p>
        </p:txBody>
      </p:sp>
      <p:sp>
        <p:nvSpPr>
          <p:cNvPr id="981" name="Shape 981"/>
          <p:cNvSpPr/>
          <p:nvPr/>
        </p:nvSpPr>
        <p:spPr>
          <a:xfrm>
            <a:off x="18436" y="2624633"/>
            <a:ext cx="5182214" cy="378922"/>
          </a:xfrm>
          <a:prstGeom prst="rect">
            <a:avLst/>
          </a:prstGeom>
          <a:noFill/>
          <a:ln w="38100" cap="flat" cmpd="sng">
            <a:solidFill>
              <a:srgbClr val="FF0000"/>
            </a:solidFill>
            <a:prstDash val="solid"/>
            <a:round/>
            <a:headEnd type="none" w="med" len="med"/>
            <a:tailEnd type="none" w="med" len="med"/>
          </a:ln>
        </p:spPr>
        <p:txBody>
          <a:bodyPr lIns="34275" tIns="17125" rIns="34275" bIns="17125" anchor="ctr" anchorCtr="0">
            <a:noAutofit/>
          </a:bodyPr>
          <a:lstStyle/>
          <a:p>
            <a:pPr marL="0" marR="0" lvl="0" indent="0" algn="ctr" rtl="0">
              <a:spcBef>
                <a:spcPts val="0"/>
              </a:spcBef>
              <a:buNone/>
            </a:pPr>
            <a:endParaRPr sz="1800" b="0" i="0" u="none" strike="noStrike" cap="none" baseline="0">
              <a:solidFill>
                <a:schemeClr val="lt1"/>
              </a:solidFill>
              <a:latin typeface="Helvetica Neue"/>
              <a:ea typeface="Helvetica Neue"/>
              <a:cs typeface="Helvetica Neue"/>
              <a:sym typeface="Helvetica Neue"/>
            </a:endParaRPr>
          </a:p>
        </p:txBody>
      </p:sp>
      <p:sp>
        <p:nvSpPr>
          <p:cNvPr id="982" name="Shape 982"/>
          <p:cNvSpPr/>
          <p:nvPr/>
        </p:nvSpPr>
        <p:spPr>
          <a:xfrm>
            <a:off x="0" y="3112925"/>
            <a:ext cx="2533650" cy="392280"/>
          </a:xfrm>
          <a:prstGeom prst="rect">
            <a:avLst/>
          </a:prstGeom>
          <a:noFill/>
          <a:ln w="38100" cap="flat" cmpd="sng">
            <a:solidFill>
              <a:srgbClr val="FF0000"/>
            </a:solidFill>
            <a:prstDash val="solid"/>
            <a:round/>
            <a:headEnd type="none" w="med" len="med"/>
            <a:tailEnd type="none" w="med" len="med"/>
          </a:ln>
        </p:spPr>
        <p:txBody>
          <a:bodyPr lIns="34275" tIns="17125" rIns="34275" bIns="17125" anchor="ctr" anchorCtr="0">
            <a:noAutofit/>
          </a:bodyPr>
          <a:lstStyle/>
          <a:p>
            <a:pPr marL="0" marR="0" lvl="0" indent="0" algn="ctr" rtl="0">
              <a:spcBef>
                <a:spcPts val="0"/>
              </a:spcBef>
              <a:buNone/>
            </a:pPr>
            <a:endParaRPr sz="1800" b="0" i="0" u="none" strike="noStrike" cap="none" baseline="0">
              <a:solidFill>
                <a:schemeClr val="lt1"/>
              </a:solidFill>
              <a:latin typeface="Helvetica Neue"/>
              <a:ea typeface="Helvetica Neue"/>
              <a:cs typeface="Helvetica Neue"/>
              <a:sym typeface="Helvetica Neue"/>
            </a:endParaRPr>
          </a:p>
        </p:txBody>
      </p:sp>
      <p:sp>
        <p:nvSpPr>
          <p:cNvPr id="983" name="Shape 983"/>
          <p:cNvSpPr/>
          <p:nvPr/>
        </p:nvSpPr>
        <p:spPr>
          <a:xfrm>
            <a:off x="1515" y="4172789"/>
            <a:ext cx="5313442" cy="178481"/>
          </a:xfrm>
          <a:prstGeom prst="rect">
            <a:avLst/>
          </a:prstGeom>
          <a:noFill/>
          <a:ln w="38100" cap="flat" cmpd="sng">
            <a:solidFill>
              <a:srgbClr val="FF0000"/>
            </a:solidFill>
            <a:prstDash val="solid"/>
            <a:round/>
            <a:headEnd type="none" w="med" len="med"/>
            <a:tailEnd type="none" w="med" len="med"/>
          </a:ln>
        </p:spPr>
        <p:txBody>
          <a:bodyPr lIns="34275" tIns="17125" rIns="34275" bIns="17125" anchor="ctr" anchorCtr="0">
            <a:noAutofit/>
          </a:bodyPr>
          <a:lstStyle/>
          <a:p>
            <a:pPr marL="0" marR="0" lvl="0" indent="0" algn="ctr" rtl="0">
              <a:spcBef>
                <a:spcPts val="0"/>
              </a:spcBef>
              <a:buNone/>
            </a:pPr>
            <a:endParaRPr sz="1800" b="0" i="0" u="none" strike="noStrike" cap="none" baseline="0">
              <a:solidFill>
                <a:schemeClr val="lt1"/>
              </a:solidFill>
              <a:latin typeface="Helvetica Neue"/>
              <a:ea typeface="Helvetica Neue"/>
              <a:cs typeface="Helvetica Neue"/>
              <a:sym typeface="Helvetica Neue"/>
            </a:endParaRPr>
          </a:p>
        </p:txBody>
      </p:sp>
      <p:sp>
        <p:nvSpPr>
          <p:cNvPr id="984" name="Shape 984"/>
          <p:cNvSpPr/>
          <p:nvPr/>
        </p:nvSpPr>
        <p:spPr>
          <a:xfrm>
            <a:off x="1515" y="3747932"/>
            <a:ext cx="5313442" cy="309725"/>
          </a:xfrm>
          <a:prstGeom prst="rect">
            <a:avLst/>
          </a:prstGeom>
          <a:noFill/>
          <a:ln w="38100" cap="flat" cmpd="sng">
            <a:solidFill>
              <a:srgbClr val="FF0000"/>
            </a:solidFill>
            <a:prstDash val="solid"/>
            <a:round/>
            <a:headEnd type="none" w="med" len="med"/>
            <a:tailEnd type="none" w="med" len="med"/>
          </a:ln>
        </p:spPr>
        <p:txBody>
          <a:bodyPr lIns="34275" tIns="17125" rIns="34275" bIns="17125" anchor="ctr" anchorCtr="0">
            <a:noAutofit/>
          </a:bodyPr>
          <a:lstStyle/>
          <a:p>
            <a:pPr marL="0" marR="0" lvl="0" indent="0" algn="ctr" rtl="0">
              <a:spcBef>
                <a:spcPts val="0"/>
              </a:spcBef>
              <a:buNone/>
            </a:pPr>
            <a:endParaRPr sz="1800" b="0" i="0" u="none" strike="noStrike" cap="none" baseline="0">
              <a:solidFill>
                <a:schemeClr val="lt1"/>
              </a:solidFill>
              <a:latin typeface="Helvetica Neue"/>
              <a:ea typeface="Helvetica Neue"/>
              <a:cs typeface="Helvetica Neue"/>
              <a:sym typeface="Helvetica Neue"/>
            </a:endParaRPr>
          </a:p>
        </p:txBody>
      </p:sp>
      <p:sp>
        <p:nvSpPr>
          <p:cNvPr id="985" name="Shape 985"/>
          <p:cNvSpPr/>
          <p:nvPr/>
        </p:nvSpPr>
        <p:spPr>
          <a:xfrm>
            <a:off x="1507" y="874608"/>
            <a:ext cx="5200649" cy="439849"/>
          </a:xfrm>
          <a:prstGeom prst="rect">
            <a:avLst/>
          </a:prstGeom>
          <a:noFill/>
          <a:ln w="38100" cap="flat" cmpd="sng">
            <a:solidFill>
              <a:srgbClr val="FF0000"/>
            </a:solidFill>
            <a:prstDash val="solid"/>
            <a:round/>
            <a:headEnd type="none" w="med" len="med"/>
            <a:tailEnd type="none" w="med" len="med"/>
          </a:ln>
        </p:spPr>
        <p:txBody>
          <a:bodyPr lIns="34275" tIns="17125" rIns="34275" bIns="17125" anchor="ctr" anchorCtr="0">
            <a:noAutofit/>
          </a:bodyPr>
          <a:lstStyle/>
          <a:p>
            <a:pPr marL="0" marR="0" lvl="0" indent="0" algn="ctr" rtl="0">
              <a:spcBef>
                <a:spcPts val="0"/>
              </a:spcBef>
              <a:buNone/>
            </a:pPr>
            <a:endParaRPr sz="1800" b="0" i="0" u="none" strike="noStrike" cap="none" baseline="0">
              <a:solidFill>
                <a:schemeClr val="lt1"/>
              </a:solidFill>
              <a:latin typeface="Helvetica Neue"/>
              <a:ea typeface="Helvetica Neue"/>
              <a:cs typeface="Helvetica Neue"/>
              <a:sym typeface="Helvetica Neue"/>
            </a:endParaRPr>
          </a:p>
        </p:txBody>
      </p:sp>
      <p:sp>
        <p:nvSpPr>
          <p:cNvPr id="986" name="Shape 986"/>
          <p:cNvSpPr/>
          <p:nvPr/>
        </p:nvSpPr>
        <p:spPr>
          <a:xfrm>
            <a:off x="0" y="1382600"/>
            <a:ext cx="5200649" cy="135049"/>
          </a:xfrm>
          <a:prstGeom prst="rect">
            <a:avLst/>
          </a:prstGeom>
          <a:noFill/>
          <a:ln w="38100" cap="flat" cmpd="sng">
            <a:solidFill>
              <a:srgbClr val="FF0000"/>
            </a:solidFill>
            <a:prstDash val="solid"/>
            <a:round/>
            <a:headEnd type="none" w="med" len="med"/>
            <a:tailEnd type="none" w="med" len="med"/>
          </a:ln>
        </p:spPr>
        <p:txBody>
          <a:bodyPr lIns="34275" tIns="17125" rIns="34275" bIns="17125" anchor="ctr" anchorCtr="0">
            <a:noAutofit/>
          </a:bodyPr>
          <a:lstStyle/>
          <a:p>
            <a:pPr marL="0" marR="0" lvl="0" indent="0" algn="ctr" rtl="0">
              <a:spcBef>
                <a:spcPts val="0"/>
              </a:spcBef>
              <a:buNone/>
            </a:pPr>
            <a:endParaRPr sz="1800" b="0" i="0" u="none" strike="noStrike" cap="none" baseline="0">
              <a:solidFill>
                <a:schemeClr val="lt1"/>
              </a:solidFill>
              <a:latin typeface="Helvetica Neue"/>
              <a:ea typeface="Helvetica Neue"/>
              <a:cs typeface="Helvetica Neue"/>
              <a:sym typeface="Helvetica Neue"/>
            </a:endParaRPr>
          </a:p>
        </p:txBody>
      </p:sp>
      <p:sp>
        <p:nvSpPr>
          <p:cNvPr id="987" name="Shape 987"/>
          <p:cNvSpPr/>
          <p:nvPr/>
        </p:nvSpPr>
        <p:spPr>
          <a:xfrm>
            <a:off x="0" y="362509"/>
            <a:ext cx="5200649" cy="189944"/>
          </a:xfrm>
          <a:prstGeom prst="rect">
            <a:avLst/>
          </a:prstGeom>
          <a:noFill/>
          <a:ln w="38100" cap="flat" cmpd="sng">
            <a:solidFill>
              <a:srgbClr val="FF0000"/>
            </a:solidFill>
            <a:prstDash val="solid"/>
            <a:round/>
            <a:headEnd type="none" w="med" len="med"/>
            <a:tailEnd type="none" w="med" len="med"/>
          </a:ln>
        </p:spPr>
        <p:txBody>
          <a:bodyPr lIns="34275" tIns="17125" rIns="34275" bIns="17125" anchor="ctr" anchorCtr="0">
            <a:noAutofit/>
          </a:bodyPr>
          <a:lstStyle/>
          <a:p>
            <a:pPr marL="0" marR="0" lvl="0" indent="0" algn="ctr" rtl="0">
              <a:spcBef>
                <a:spcPts val="0"/>
              </a:spcBef>
              <a:buNone/>
            </a:pPr>
            <a:endParaRPr sz="1800" b="0" i="0" u="none" strike="noStrike" cap="none" baseline="0">
              <a:solidFill>
                <a:schemeClr val="lt1"/>
              </a:solidFill>
              <a:latin typeface="Helvetica Neue"/>
              <a:ea typeface="Helvetica Neue"/>
              <a:cs typeface="Helvetica Neue"/>
              <a:sym typeface="Helvetica Neue"/>
            </a:endParaRPr>
          </a:p>
        </p:txBody>
      </p:sp>
      <p:sp>
        <p:nvSpPr>
          <p:cNvPr id="988" name="Shape 988"/>
          <p:cNvSpPr/>
          <p:nvPr/>
        </p:nvSpPr>
        <p:spPr>
          <a:xfrm>
            <a:off x="1752600" y="368287"/>
            <a:ext cx="1149349" cy="223137"/>
          </a:xfrm>
          <a:prstGeom prst="rect">
            <a:avLst/>
          </a:prstGeom>
          <a:solidFill>
            <a:schemeClr val="tx2"/>
          </a:solidFill>
          <a:ln>
            <a:solidFill>
              <a:schemeClr val="tx2"/>
            </a:solidFill>
          </a:ln>
        </p:spPr>
        <p:txBody>
          <a:bodyPr lIns="19050" tIns="19050" rIns="19050" bIns="19050" anchor="ctr" anchorCtr="0">
            <a:noAutofit/>
          </a:bodyPr>
          <a:lstStyle/>
          <a:p>
            <a:pPr marL="0" marR="0" lvl="0" indent="0" algn="l" rtl="0">
              <a:spcBef>
                <a:spcPts val="0"/>
              </a:spcBef>
              <a:buNone/>
            </a:pPr>
            <a:endParaRPr sz="1200" b="0" i="0" u="none" strike="noStrike" cap="none" baseline="0">
              <a:solidFill>
                <a:srgbClr val="FFFFFF"/>
              </a:solidFill>
              <a:latin typeface="Helvetica Neue"/>
              <a:ea typeface="Helvetica Neue"/>
              <a:cs typeface="Helvetica Neue"/>
              <a:sym typeface="Helvetica Neue"/>
            </a:endParaRPr>
          </a:p>
        </p:txBody>
      </p:sp>
      <p:sp>
        <p:nvSpPr>
          <p:cNvPr id="990" name="Shape 990"/>
          <p:cNvSpPr txBox="1"/>
          <p:nvPr/>
        </p:nvSpPr>
        <p:spPr>
          <a:xfrm>
            <a:off x="6227149" y="1092137"/>
            <a:ext cx="1544897" cy="253916"/>
          </a:xfrm>
          <a:prstGeom prst="rect">
            <a:avLst/>
          </a:prstGeom>
          <a:noFill/>
          <a:ln>
            <a:noFill/>
          </a:ln>
        </p:spPr>
        <p:txBody>
          <a:bodyPr lIns="19050" tIns="19050" rIns="19050" bIns="19050" anchor="ctr" anchorCtr="0">
            <a:noAutofit/>
          </a:bodyPr>
          <a:lstStyle/>
          <a:p>
            <a:pPr marL="0" marR="0" lvl="0" indent="0" algn="l" rtl="0">
              <a:spcBef>
                <a:spcPts val="0"/>
              </a:spcBef>
              <a:buSzPct val="25000"/>
              <a:buNone/>
            </a:pPr>
            <a:r>
              <a:rPr lang="en-US" sz="1400" b="0" i="0" u="none" strike="noStrike" cap="none" baseline="0">
                <a:solidFill>
                  <a:srgbClr val="000000"/>
                </a:solidFill>
                <a:latin typeface="Arial"/>
                <a:ea typeface="Helvetica Neue"/>
                <a:cs typeface="Arial"/>
                <a:sym typeface="Helvetica Neue"/>
              </a:rPr>
              <a:t>Firewall &amp; Routes</a:t>
            </a:r>
          </a:p>
        </p:txBody>
      </p:sp>
      <p:sp>
        <p:nvSpPr>
          <p:cNvPr id="991" name="Shape 991"/>
          <p:cNvSpPr txBox="1"/>
          <p:nvPr/>
        </p:nvSpPr>
        <p:spPr>
          <a:xfrm>
            <a:off x="6227149" y="1395508"/>
            <a:ext cx="1515030" cy="253916"/>
          </a:xfrm>
          <a:prstGeom prst="rect">
            <a:avLst/>
          </a:prstGeom>
          <a:noFill/>
          <a:ln>
            <a:noFill/>
          </a:ln>
        </p:spPr>
        <p:txBody>
          <a:bodyPr lIns="19050" tIns="19050" rIns="19050" bIns="19050" anchor="ctr" anchorCtr="0">
            <a:noAutofit/>
          </a:bodyPr>
          <a:lstStyle/>
          <a:p>
            <a:pPr marL="0" marR="0" lvl="0" indent="0" algn="l" rtl="0">
              <a:spcBef>
                <a:spcPts val="0"/>
              </a:spcBef>
              <a:buSzPct val="25000"/>
              <a:buNone/>
            </a:pPr>
            <a:r>
              <a:rPr lang="en-US" sz="1400" b="0" i="0" u="none" strike="noStrike" cap="none" baseline="0">
                <a:solidFill>
                  <a:srgbClr val="000000"/>
                </a:solidFill>
                <a:latin typeface="Arial"/>
                <a:ea typeface="Helvetica Neue"/>
                <a:cs typeface="Arial"/>
                <a:sym typeface="Helvetica Neue"/>
              </a:rPr>
              <a:t>Service Bindings</a:t>
            </a:r>
          </a:p>
        </p:txBody>
      </p:sp>
      <p:sp>
        <p:nvSpPr>
          <p:cNvPr id="992" name="Shape 992"/>
          <p:cNvSpPr txBox="1"/>
          <p:nvPr/>
        </p:nvSpPr>
        <p:spPr>
          <a:xfrm>
            <a:off x="6227149" y="1729703"/>
            <a:ext cx="1242118" cy="253916"/>
          </a:xfrm>
          <a:prstGeom prst="rect">
            <a:avLst/>
          </a:prstGeom>
          <a:noFill/>
          <a:ln>
            <a:noFill/>
          </a:ln>
        </p:spPr>
        <p:txBody>
          <a:bodyPr lIns="19050" tIns="19050" rIns="19050" bIns="19050" anchor="ctr" anchorCtr="0">
            <a:noAutofit/>
          </a:bodyPr>
          <a:lstStyle/>
          <a:p>
            <a:pPr marL="0" marR="0" lvl="0" indent="0" algn="l" rtl="0">
              <a:spcBef>
                <a:spcPts val="0"/>
              </a:spcBef>
              <a:buSzPct val="25000"/>
              <a:buNone/>
            </a:pPr>
            <a:r>
              <a:rPr lang="en-US" sz="1400" b="0" i="0" u="none" strike="noStrike" cap="none" baseline="0">
                <a:solidFill>
                  <a:srgbClr val="000000"/>
                </a:solidFill>
                <a:latin typeface="Arial"/>
                <a:ea typeface="Helvetica Neue"/>
                <a:cs typeface="Arial"/>
                <a:sym typeface="Helvetica Neue"/>
              </a:rPr>
              <a:t>App Lifecycle</a:t>
            </a:r>
          </a:p>
        </p:txBody>
      </p:sp>
      <p:sp>
        <p:nvSpPr>
          <p:cNvPr id="993" name="Shape 993"/>
          <p:cNvSpPr txBox="1"/>
          <p:nvPr/>
        </p:nvSpPr>
        <p:spPr>
          <a:xfrm>
            <a:off x="6227149" y="2044700"/>
            <a:ext cx="2550732" cy="253916"/>
          </a:xfrm>
          <a:prstGeom prst="rect">
            <a:avLst/>
          </a:prstGeom>
          <a:noFill/>
          <a:ln>
            <a:noFill/>
          </a:ln>
        </p:spPr>
        <p:txBody>
          <a:bodyPr lIns="19050" tIns="19050" rIns="19050" bIns="19050" anchor="ctr" anchorCtr="0">
            <a:noAutofit/>
          </a:bodyPr>
          <a:lstStyle/>
          <a:p>
            <a:pPr marL="0" marR="0" lvl="0" indent="0" algn="l" rtl="0">
              <a:spcBef>
                <a:spcPts val="0"/>
              </a:spcBef>
              <a:buSzPct val="25000"/>
              <a:buNone/>
            </a:pPr>
            <a:r>
              <a:rPr lang="en-US" sz="1400" b="0" i="0" u="none" strike="noStrike" cap="none" baseline="0">
                <a:solidFill>
                  <a:srgbClr val="000000"/>
                </a:solidFill>
                <a:latin typeface="Arial"/>
                <a:ea typeface="Helvetica Neue"/>
                <a:cs typeface="Arial"/>
                <a:sym typeface="Helvetica Neue"/>
              </a:rPr>
              <a:t>Runtime Installation &amp; Config</a:t>
            </a:r>
          </a:p>
        </p:txBody>
      </p:sp>
      <p:sp>
        <p:nvSpPr>
          <p:cNvPr id="994" name="Shape 994"/>
          <p:cNvSpPr txBox="1"/>
          <p:nvPr/>
        </p:nvSpPr>
        <p:spPr>
          <a:xfrm>
            <a:off x="6227149" y="2331441"/>
            <a:ext cx="2853118" cy="253916"/>
          </a:xfrm>
          <a:prstGeom prst="rect">
            <a:avLst/>
          </a:prstGeom>
          <a:noFill/>
          <a:ln>
            <a:noFill/>
          </a:ln>
        </p:spPr>
        <p:txBody>
          <a:bodyPr lIns="19050" tIns="19050" rIns="19050" bIns="19050" anchor="ctr" anchorCtr="0">
            <a:noAutofit/>
          </a:bodyPr>
          <a:lstStyle/>
          <a:p>
            <a:pPr marL="0" marR="0" lvl="0" indent="0" algn="l" rtl="0">
              <a:spcBef>
                <a:spcPts val="0"/>
              </a:spcBef>
              <a:buSzPct val="25000"/>
              <a:buNone/>
            </a:pPr>
            <a:r>
              <a:rPr lang="en-US" sz="1400" b="0" i="0" u="none" strike="noStrike" cap="none" baseline="0">
                <a:solidFill>
                  <a:srgbClr val="000000"/>
                </a:solidFill>
                <a:latin typeface="Arial"/>
                <a:ea typeface="Helvetica Neue"/>
                <a:cs typeface="Arial"/>
                <a:sym typeface="Helvetica Neue"/>
              </a:rPr>
              <a:t>Middleware Installation &amp; Config</a:t>
            </a:r>
          </a:p>
        </p:txBody>
      </p:sp>
      <p:sp>
        <p:nvSpPr>
          <p:cNvPr id="995" name="Shape 995"/>
          <p:cNvSpPr txBox="1"/>
          <p:nvPr/>
        </p:nvSpPr>
        <p:spPr>
          <a:xfrm>
            <a:off x="6227149" y="2753482"/>
            <a:ext cx="2821013" cy="253916"/>
          </a:xfrm>
          <a:prstGeom prst="rect">
            <a:avLst/>
          </a:prstGeom>
          <a:noFill/>
          <a:ln>
            <a:noFill/>
          </a:ln>
        </p:spPr>
        <p:txBody>
          <a:bodyPr lIns="19050" tIns="19050" rIns="19050" bIns="19050" anchor="ctr" anchorCtr="0">
            <a:noAutofit/>
          </a:bodyPr>
          <a:lstStyle/>
          <a:p>
            <a:pPr marL="0" marR="0" lvl="0" indent="0" algn="l" rtl="0">
              <a:spcBef>
                <a:spcPts val="0"/>
              </a:spcBef>
              <a:buSzPct val="25000"/>
              <a:buNone/>
            </a:pPr>
            <a:r>
              <a:rPr lang="en-US" sz="1400" b="0" i="0" u="none" strike="noStrike" cap="none" baseline="0">
                <a:solidFill>
                  <a:srgbClr val="000000"/>
                </a:solidFill>
                <a:latin typeface="Arial"/>
                <a:ea typeface="Helvetica Neue"/>
                <a:cs typeface="Arial"/>
                <a:sym typeface="Helvetica Neue"/>
              </a:rPr>
              <a:t>Application Installation &amp; Config</a:t>
            </a:r>
          </a:p>
        </p:txBody>
      </p:sp>
      <p:sp>
        <p:nvSpPr>
          <p:cNvPr id="996" name="Shape 996"/>
          <p:cNvSpPr txBox="1"/>
          <p:nvPr/>
        </p:nvSpPr>
        <p:spPr>
          <a:xfrm>
            <a:off x="6227149" y="3158453"/>
            <a:ext cx="1242118" cy="253916"/>
          </a:xfrm>
          <a:prstGeom prst="rect">
            <a:avLst/>
          </a:prstGeom>
          <a:noFill/>
          <a:ln>
            <a:noFill/>
          </a:ln>
        </p:spPr>
        <p:txBody>
          <a:bodyPr lIns="19050" tIns="19050" rIns="19050" bIns="19050" anchor="ctr" anchorCtr="0">
            <a:noAutofit/>
          </a:bodyPr>
          <a:lstStyle/>
          <a:p>
            <a:pPr marL="0" marR="0" lvl="0" indent="0" algn="l" rtl="0">
              <a:spcBef>
                <a:spcPts val="0"/>
              </a:spcBef>
              <a:buSzPct val="25000"/>
              <a:buNone/>
            </a:pPr>
            <a:r>
              <a:rPr lang="en-US" sz="1400" b="0" i="0" u="none" strike="noStrike" cap="none" baseline="0">
                <a:solidFill>
                  <a:srgbClr val="000000"/>
                </a:solidFill>
                <a:latin typeface="Arial"/>
                <a:ea typeface="Helvetica Neue"/>
                <a:cs typeface="Arial"/>
                <a:sym typeface="Helvetica Neue"/>
              </a:rPr>
              <a:t>App Lifecycle</a:t>
            </a:r>
          </a:p>
        </p:txBody>
      </p:sp>
      <p:sp>
        <p:nvSpPr>
          <p:cNvPr id="997" name="Shape 997"/>
          <p:cNvSpPr txBox="1"/>
          <p:nvPr/>
        </p:nvSpPr>
        <p:spPr>
          <a:xfrm>
            <a:off x="6227149" y="4015416"/>
            <a:ext cx="2404588" cy="253916"/>
          </a:xfrm>
          <a:prstGeom prst="rect">
            <a:avLst/>
          </a:prstGeom>
          <a:noFill/>
          <a:ln>
            <a:noFill/>
          </a:ln>
        </p:spPr>
        <p:txBody>
          <a:bodyPr lIns="19050" tIns="19050" rIns="19050" bIns="19050" anchor="ctr" anchorCtr="0">
            <a:noAutofit/>
          </a:bodyPr>
          <a:lstStyle/>
          <a:p>
            <a:pPr marL="0" marR="0" lvl="0" indent="0" algn="l" rtl="0">
              <a:spcBef>
                <a:spcPts val="0"/>
              </a:spcBef>
              <a:buSzPct val="25000"/>
              <a:buNone/>
            </a:pPr>
            <a:r>
              <a:rPr lang="en-US" sz="1400" b="0" i="0" u="none" strike="noStrike" cap="none" baseline="0" dirty="0">
                <a:solidFill>
                  <a:srgbClr val="000000"/>
                </a:solidFill>
                <a:latin typeface="Arial"/>
                <a:ea typeface="Helvetica Neue"/>
                <a:cs typeface="Arial"/>
                <a:sym typeface="Helvetica Neue"/>
              </a:rPr>
              <a:t>Logging, Health, Telemetry</a:t>
            </a:r>
          </a:p>
        </p:txBody>
      </p:sp>
      <p:cxnSp>
        <p:nvCxnSpPr>
          <p:cNvPr id="998" name="Shape 998"/>
          <p:cNvCxnSpPr/>
          <p:nvPr/>
        </p:nvCxnSpPr>
        <p:spPr>
          <a:xfrm flipH="1" flipV="1">
            <a:off x="5321109" y="3902795"/>
            <a:ext cx="836456" cy="239580"/>
          </a:xfrm>
          <a:prstGeom prst="straightConnector1">
            <a:avLst/>
          </a:prstGeom>
          <a:noFill/>
          <a:ln w="57150" cap="flat" cmpd="sng">
            <a:solidFill>
              <a:srgbClr val="008774"/>
            </a:solidFill>
            <a:prstDash val="solid"/>
            <a:miter/>
            <a:headEnd type="none" w="med" len="med"/>
            <a:tailEnd type="stealth" w="lg" len="lg"/>
          </a:ln>
        </p:spPr>
      </p:cxnSp>
      <p:cxnSp>
        <p:nvCxnSpPr>
          <p:cNvPr id="999" name="Shape 999"/>
          <p:cNvCxnSpPr/>
          <p:nvPr/>
        </p:nvCxnSpPr>
        <p:spPr>
          <a:xfrm flipH="1">
            <a:off x="5321109" y="4172782"/>
            <a:ext cx="836456" cy="96550"/>
          </a:xfrm>
          <a:prstGeom prst="straightConnector1">
            <a:avLst/>
          </a:prstGeom>
          <a:noFill/>
          <a:ln w="57150" cap="flat" cmpd="sng">
            <a:solidFill>
              <a:srgbClr val="008774"/>
            </a:solidFill>
            <a:prstDash val="solid"/>
            <a:miter/>
            <a:headEnd type="none" w="med" len="med"/>
            <a:tailEnd type="stealth" w="lg" len="lg"/>
          </a:ln>
        </p:spPr>
      </p:cxnSp>
      <p:cxnSp>
        <p:nvCxnSpPr>
          <p:cNvPr id="1000" name="Shape 1000"/>
          <p:cNvCxnSpPr/>
          <p:nvPr/>
        </p:nvCxnSpPr>
        <p:spPr>
          <a:xfrm flipH="1">
            <a:off x="2533650" y="3285411"/>
            <a:ext cx="3623915" cy="48300"/>
          </a:xfrm>
          <a:prstGeom prst="straightConnector1">
            <a:avLst/>
          </a:prstGeom>
          <a:noFill/>
          <a:ln w="57150" cap="flat" cmpd="sng">
            <a:solidFill>
              <a:srgbClr val="008774"/>
            </a:solidFill>
            <a:prstDash val="solid"/>
            <a:miter/>
            <a:headEnd type="none" w="med" len="med"/>
            <a:tailEnd type="stealth" w="lg" len="lg"/>
          </a:ln>
        </p:spPr>
      </p:cxnSp>
      <p:cxnSp>
        <p:nvCxnSpPr>
          <p:cNvPr id="1001" name="Shape 1001"/>
          <p:cNvCxnSpPr/>
          <p:nvPr/>
        </p:nvCxnSpPr>
        <p:spPr>
          <a:xfrm flipH="1" flipV="1">
            <a:off x="5245373" y="2825840"/>
            <a:ext cx="912193" cy="54600"/>
          </a:xfrm>
          <a:prstGeom prst="straightConnector1">
            <a:avLst/>
          </a:prstGeom>
          <a:noFill/>
          <a:ln w="57150" cap="flat" cmpd="sng">
            <a:solidFill>
              <a:srgbClr val="008774"/>
            </a:solidFill>
            <a:prstDash val="solid"/>
            <a:miter/>
            <a:headEnd type="none" w="med" len="med"/>
            <a:tailEnd type="stealth" w="lg" len="lg"/>
          </a:ln>
        </p:spPr>
      </p:cxnSp>
      <p:cxnSp>
        <p:nvCxnSpPr>
          <p:cNvPr id="1002" name="Shape 1002"/>
          <p:cNvCxnSpPr/>
          <p:nvPr/>
        </p:nvCxnSpPr>
        <p:spPr>
          <a:xfrm flipH="1" flipV="1">
            <a:off x="5245373" y="2501899"/>
            <a:ext cx="912192" cy="1"/>
          </a:xfrm>
          <a:prstGeom prst="straightConnector1">
            <a:avLst/>
          </a:prstGeom>
          <a:noFill/>
          <a:ln w="57150" cap="flat" cmpd="sng">
            <a:solidFill>
              <a:srgbClr val="008774"/>
            </a:solidFill>
            <a:prstDash val="solid"/>
            <a:miter/>
            <a:headEnd type="none" w="med" len="med"/>
            <a:tailEnd type="stealth" w="lg" len="lg"/>
          </a:ln>
        </p:spPr>
      </p:cxnSp>
      <p:cxnSp>
        <p:nvCxnSpPr>
          <p:cNvPr id="1003" name="Shape 1003"/>
          <p:cNvCxnSpPr/>
          <p:nvPr/>
        </p:nvCxnSpPr>
        <p:spPr>
          <a:xfrm flipH="1" flipV="1">
            <a:off x="5245373" y="2048658"/>
            <a:ext cx="912193" cy="123000"/>
          </a:xfrm>
          <a:prstGeom prst="straightConnector1">
            <a:avLst/>
          </a:prstGeom>
          <a:noFill/>
          <a:ln w="57150" cap="flat" cmpd="sng">
            <a:solidFill>
              <a:srgbClr val="008774"/>
            </a:solidFill>
            <a:prstDash val="solid"/>
            <a:miter/>
            <a:headEnd type="none" w="med" len="med"/>
            <a:tailEnd type="stealth" w="lg" len="lg"/>
          </a:ln>
        </p:spPr>
      </p:cxnSp>
      <p:cxnSp>
        <p:nvCxnSpPr>
          <p:cNvPr id="1004" name="Shape 1004"/>
          <p:cNvCxnSpPr>
            <a:endCxn id="978" idx="3"/>
          </p:cNvCxnSpPr>
          <p:nvPr/>
        </p:nvCxnSpPr>
        <p:spPr>
          <a:xfrm flipH="1" flipV="1">
            <a:off x="5200649" y="1666026"/>
            <a:ext cx="956916" cy="190636"/>
          </a:xfrm>
          <a:prstGeom prst="straightConnector1">
            <a:avLst/>
          </a:prstGeom>
          <a:noFill/>
          <a:ln w="57150" cap="flat" cmpd="sng">
            <a:solidFill>
              <a:srgbClr val="008774"/>
            </a:solidFill>
            <a:prstDash val="solid"/>
            <a:miter/>
            <a:headEnd type="none" w="med" len="med"/>
            <a:tailEnd type="stealth" w="lg" len="lg"/>
          </a:ln>
        </p:spPr>
      </p:cxnSp>
      <p:cxnSp>
        <p:nvCxnSpPr>
          <p:cNvPr id="1005" name="Shape 1005"/>
          <p:cNvCxnSpPr>
            <a:endCxn id="986" idx="3"/>
          </p:cNvCxnSpPr>
          <p:nvPr/>
        </p:nvCxnSpPr>
        <p:spPr>
          <a:xfrm flipH="1" flipV="1">
            <a:off x="5200649" y="1450125"/>
            <a:ext cx="956916" cy="406536"/>
          </a:xfrm>
          <a:prstGeom prst="straightConnector1">
            <a:avLst/>
          </a:prstGeom>
          <a:noFill/>
          <a:ln w="57150" cap="flat" cmpd="sng">
            <a:solidFill>
              <a:srgbClr val="008774"/>
            </a:solidFill>
            <a:prstDash val="solid"/>
            <a:miter/>
            <a:headEnd type="none" w="med" len="med"/>
            <a:tailEnd type="stealth" w="lg" len="lg"/>
          </a:ln>
        </p:spPr>
      </p:cxnSp>
      <p:cxnSp>
        <p:nvCxnSpPr>
          <p:cNvPr id="1006" name="Shape 1006"/>
          <p:cNvCxnSpPr>
            <a:endCxn id="985" idx="3"/>
          </p:cNvCxnSpPr>
          <p:nvPr/>
        </p:nvCxnSpPr>
        <p:spPr>
          <a:xfrm flipH="1" flipV="1">
            <a:off x="5202156" y="1094533"/>
            <a:ext cx="955410" cy="427934"/>
          </a:xfrm>
          <a:prstGeom prst="straightConnector1">
            <a:avLst/>
          </a:prstGeom>
          <a:noFill/>
          <a:ln w="57150" cap="flat" cmpd="sng">
            <a:solidFill>
              <a:srgbClr val="008774"/>
            </a:solidFill>
            <a:prstDash val="solid"/>
            <a:miter/>
            <a:headEnd type="none" w="med" len="med"/>
            <a:tailEnd type="stealth" w="lg" len="lg"/>
          </a:ln>
        </p:spPr>
      </p:cxnSp>
      <p:cxnSp>
        <p:nvCxnSpPr>
          <p:cNvPr id="1007" name="Shape 1007"/>
          <p:cNvCxnSpPr>
            <a:endCxn id="987" idx="3"/>
          </p:cNvCxnSpPr>
          <p:nvPr/>
        </p:nvCxnSpPr>
        <p:spPr>
          <a:xfrm flipH="1" flipV="1">
            <a:off x="5200649" y="457481"/>
            <a:ext cx="956916" cy="761614"/>
          </a:xfrm>
          <a:prstGeom prst="straightConnector1">
            <a:avLst/>
          </a:prstGeom>
          <a:noFill/>
          <a:ln w="57150" cap="flat" cmpd="sng">
            <a:solidFill>
              <a:srgbClr val="008774"/>
            </a:solidFill>
            <a:prstDash val="solid"/>
            <a:miter/>
            <a:headEnd type="none" w="med" len="med"/>
            <a:tailEnd type="stealth" w="lg" len="lg"/>
          </a:ln>
        </p:spPr>
      </p:cxnSp>
      <p:sp>
        <p:nvSpPr>
          <p:cNvPr id="4" name="Title 3"/>
          <p:cNvSpPr>
            <a:spLocks noGrp="1"/>
          </p:cNvSpPr>
          <p:nvPr>
            <p:ph type="title"/>
          </p:nvPr>
        </p:nvSpPr>
        <p:spPr>
          <a:xfrm>
            <a:off x="5657670" y="0"/>
            <a:ext cx="3317125" cy="914530"/>
          </a:xfrm>
        </p:spPr>
        <p:txBody>
          <a:bodyPr/>
          <a:lstStyle/>
          <a:p>
            <a:pPr lvl="0"/>
            <a:r>
              <a:rPr lang="en-US" dirty="0" smtClean="0">
                <a:solidFill>
                  <a:srgbClr val="1C7B70"/>
                </a:solidFill>
              </a:rPr>
              <a:t>Full Stack Ticket Elimination</a:t>
            </a:r>
            <a:endParaRPr lang="en-US" dirty="0">
              <a:solidFill>
                <a:srgbClr val="1C7B70"/>
              </a:solidFill>
            </a:endParaRPr>
          </a:p>
        </p:txBody>
      </p:sp>
    </p:spTree>
    <p:extLst>
      <p:ext uri="{BB962C8B-B14F-4D97-AF65-F5344CB8AC3E}">
        <p14:creationId xmlns:p14="http://schemas.microsoft.com/office/powerpoint/2010/main" val="183027431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046"/>
        <p:cNvGrpSpPr/>
        <p:nvPr/>
      </p:nvGrpSpPr>
      <p:grpSpPr>
        <a:xfrm>
          <a:off x="0" y="0"/>
          <a:ext cx="0" cy="0"/>
          <a:chOff x="0" y="0"/>
          <a:chExt cx="0" cy="0"/>
        </a:xfrm>
      </p:grpSpPr>
      <p:sp>
        <p:nvSpPr>
          <p:cNvPr id="1047" name="Shape 1047"/>
          <p:cNvSpPr txBox="1">
            <a:spLocks noGrp="1"/>
          </p:cNvSpPr>
          <p:nvPr>
            <p:ph type="title"/>
          </p:nvPr>
        </p:nvSpPr>
        <p:spPr/>
        <p:txBody>
          <a:bodyPr/>
          <a:lstStyle/>
          <a:p>
            <a:pPr lvl="0"/>
            <a:r>
              <a:rPr lang="en-US" dirty="0" smtClean="0">
                <a:solidFill>
                  <a:srgbClr val="1C7B70"/>
                </a:solidFill>
                <a:sym typeface="Calibri"/>
              </a:rPr>
              <a:t>Multi-cloud Portability</a:t>
            </a:r>
            <a:endParaRPr lang="en-US" dirty="0">
              <a:solidFill>
                <a:srgbClr val="1C7B70"/>
              </a:solidFill>
              <a:sym typeface="Calibri"/>
            </a:endParaRPr>
          </a:p>
        </p:txBody>
      </p:sp>
      <p:grpSp>
        <p:nvGrpSpPr>
          <p:cNvPr id="7" name="Group 6"/>
          <p:cNvGrpSpPr/>
          <p:nvPr/>
        </p:nvGrpSpPr>
        <p:grpSpPr>
          <a:xfrm>
            <a:off x="4319717" y="415866"/>
            <a:ext cx="4713639" cy="3963986"/>
            <a:chOff x="4242741" y="582612"/>
            <a:chExt cx="4713639" cy="3963986"/>
          </a:xfrm>
        </p:grpSpPr>
        <p:grpSp>
          <p:nvGrpSpPr>
            <p:cNvPr id="4" name="Group 3"/>
            <p:cNvGrpSpPr/>
            <p:nvPr/>
          </p:nvGrpSpPr>
          <p:grpSpPr>
            <a:xfrm>
              <a:off x="4242741" y="1820335"/>
              <a:ext cx="2126074" cy="1793992"/>
              <a:chOff x="6942667" y="2808111"/>
              <a:chExt cx="2126074" cy="1793992"/>
            </a:xfrm>
          </p:grpSpPr>
          <p:sp>
            <p:nvSpPr>
              <p:cNvPr id="9" name="Cloud 8"/>
              <p:cNvSpPr/>
              <p:nvPr/>
            </p:nvSpPr>
            <p:spPr>
              <a:xfrm>
                <a:off x="7008519" y="2908770"/>
                <a:ext cx="2060222" cy="1693333"/>
              </a:xfrm>
              <a:prstGeom prst="cloud">
                <a:avLst/>
              </a:prstGeom>
              <a:solidFill>
                <a:srgbClr val="40ADA2">
                  <a:alpha val="23000"/>
                </a:srgbClr>
              </a:solidFill>
              <a:ln w="22225">
                <a:solidFill>
                  <a:srgbClr val="40ADA2">
                    <a:alpha val="6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 name="Cloud 1"/>
              <p:cNvSpPr/>
              <p:nvPr/>
            </p:nvSpPr>
            <p:spPr>
              <a:xfrm>
                <a:off x="6942667" y="2808111"/>
                <a:ext cx="2060222" cy="1693333"/>
              </a:xfrm>
              <a:prstGeom prst="cloud">
                <a:avLst/>
              </a:prstGeom>
              <a:solidFill>
                <a:schemeClr val="bg1"/>
              </a:solidFill>
              <a:ln w="22225">
                <a:solidFill>
                  <a:srgbClr val="40ADA2">
                    <a:alpha val="6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pic>
            <p:nvPicPr>
              <p:cNvPr id="5" name="Picture 4"/>
              <p:cNvPicPr>
                <a:picLocks noChangeAspect="1"/>
              </p:cNvPicPr>
              <p:nvPr/>
            </p:nvPicPr>
            <p:blipFill>
              <a:blip r:embed="rId3"/>
              <a:stretch>
                <a:fillRect/>
              </a:stretch>
            </p:blipFill>
            <p:spPr>
              <a:xfrm>
                <a:off x="7194332" y="3168297"/>
                <a:ext cx="792557" cy="910461"/>
              </a:xfrm>
              <a:prstGeom prst="rect">
                <a:avLst/>
              </a:prstGeom>
            </p:spPr>
          </p:pic>
          <p:sp>
            <p:nvSpPr>
              <p:cNvPr id="3" name="TextBox 2"/>
              <p:cNvSpPr txBox="1"/>
              <p:nvPr/>
            </p:nvSpPr>
            <p:spPr>
              <a:xfrm>
                <a:off x="7876531" y="3429000"/>
                <a:ext cx="800495" cy="369332"/>
              </a:xfrm>
              <a:prstGeom prst="rect">
                <a:avLst/>
              </a:prstGeom>
              <a:noFill/>
            </p:spPr>
            <p:txBody>
              <a:bodyPr wrap="none" rtlCol="0">
                <a:spAutoFit/>
              </a:bodyPr>
              <a:lstStyle/>
              <a:p>
                <a:pPr algn="ctr"/>
                <a:r>
                  <a:rPr lang="en-US" dirty="0" smtClean="0">
                    <a:solidFill>
                      <a:schemeClr val="bg2"/>
                    </a:solidFill>
                  </a:rPr>
                  <a:t>Azure</a:t>
                </a:r>
              </a:p>
            </p:txBody>
          </p:sp>
        </p:grpSp>
        <p:pic>
          <p:nvPicPr>
            <p:cNvPr id="1048" name="Shape 1048"/>
            <p:cNvPicPr preferRelativeResize="0"/>
            <p:nvPr/>
          </p:nvPicPr>
          <p:blipFill rotWithShape="1">
            <a:blip r:embed="rId4">
              <a:alphaModFix/>
            </a:blip>
            <a:srcRect/>
            <a:stretch/>
          </p:blipFill>
          <p:spPr>
            <a:xfrm>
              <a:off x="5247980" y="582612"/>
              <a:ext cx="3708400" cy="3963986"/>
            </a:xfrm>
            <a:prstGeom prst="rect">
              <a:avLst/>
            </a:prstGeom>
            <a:noFill/>
            <a:ln>
              <a:noFill/>
            </a:ln>
          </p:spPr>
        </p:pic>
      </p:grpSp>
      <p:sp>
        <p:nvSpPr>
          <p:cNvPr id="1049" name="Shape 1049"/>
          <p:cNvSpPr/>
          <p:nvPr/>
        </p:nvSpPr>
        <p:spPr>
          <a:xfrm>
            <a:off x="602125" y="1715715"/>
            <a:ext cx="3677398" cy="163195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2400" b="0" i="0" u="none" strike="noStrike" cap="none" baseline="0" dirty="0">
                <a:solidFill>
                  <a:schemeClr val="dk1"/>
                </a:solidFill>
                <a:latin typeface="Arial"/>
                <a:ea typeface="Arial"/>
                <a:cs typeface="Arial"/>
                <a:sym typeface="Arial"/>
              </a:rPr>
              <a:t>A single, consistent deployment environment across your public cloud and behind-the-firewall datacenters.</a:t>
            </a:r>
          </a:p>
        </p:txBody>
      </p:sp>
    </p:spTree>
    <p:extLst>
      <p:ext uri="{BB962C8B-B14F-4D97-AF65-F5344CB8AC3E}">
        <p14:creationId xmlns:p14="http://schemas.microsoft.com/office/powerpoint/2010/main" val="213574583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803"/>
        <p:cNvGrpSpPr/>
        <p:nvPr/>
      </p:nvGrpSpPr>
      <p:grpSpPr>
        <a:xfrm>
          <a:off x="0" y="0"/>
          <a:ext cx="0" cy="0"/>
          <a:chOff x="0" y="0"/>
          <a:chExt cx="0" cy="0"/>
        </a:xfrm>
      </p:grpSpPr>
      <p:sp>
        <p:nvSpPr>
          <p:cNvPr id="805" name="Shape 805"/>
          <p:cNvSpPr txBox="1"/>
          <p:nvPr/>
        </p:nvSpPr>
        <p:spPr>
          <a:xfrm>
            <a:off x="121073" y="1020978"/>
            <a:ext cx="3781601" cy="2030447"/>
          </a:xfrm>
          <a:prstGeom prst="rect">
            <a:avLst/>
          </a:prstGeom>
          <a:noFill/>
          <a:ln>
            <a:noFill/>
          </a:ln>
        </p:spPr>
        <p:txBody>
          <a:bodyPr lIns="91423" tIns="91423" rIns="91423" bIns="91423" anchor="t" anchorCtr="0">
            <a:noAutofit/>
          </a:bodyPr>
          <a:lstStyle/>
          <a:p>
            <a:pPr marL="126997">
              <a:buClr>
                <a:schemeClr val="dk1"/>
              </a:buClr>
              <a:buSzPct val="100000"/>
            </a:pPr>
            <a:r>
              <a:rPr lang="en-US" sz="1500" b="1" dirty="0">
                <a:solidFill>
                  <a:schemeClr val="dk1"/>
                </a:solidFill>
                <a:latin typeface="Arial"/>
                <a:ea typeface="Arial"/>
                <a:cs typeface="Arial"/>
                <a:sym typeface="Arial"/>
              </a:rPr>
              <a:t>Core PCF Services</a:t>
            </a:r>
          </a:p>
          <a:p>
            <a:pPr marL="457189" indent="-330192">
              <a:buClr>
                <a:schemeClr val="dk1"/>
              </a:buClr>
              <a:buSzPct val="100000"/>
              <a:buFont typeface="Arial"/>
              <a:buChar char="•"/>
            </a:pPr>
            <a:r>
              <a:rPr lang="en-US" sz="1500" dirty="0">
                <a:solidFill>
                  <a:schemeClr val="dk1"/>
                </a:solidFill>
                <a:latin typeface="Arial"/>
                <a:ea typeface="Arial"/>
                <a:cs typeface="Arial"/>
                <a:sym typeface="Arial"/>
              </a:rPr>
              <a:t>MySQL HA</a:t>
            </a:r>
          </a:p>
          <a:p>
            <a:pPr marL="457189" indent="-330192">
              <a:buClr>
                <a:schemeClr val="dk1"/>
              </a:buClr>
              <a:buSzPct val="100000"/>
              <a:buFont typeface="Arial"/>
              <a:buChar char="•"/>
            </a:pPr>
            <a:r>
              <a:rPr lang="en-US" sz="1500" dirty="0" err="1">
                <a:solidFill>
                  <a:schemeClr val="dk1"/>
                </a:solidFill>
              </a:rPr>
              <a:t>Redis</a:t>
            </a:r>
            <a:endParaRPr lang="en-US" sz="1500" dirty="0">
              <a:solidFill>
                <a:schemeClr val="dk1"/>
              </a:solidFill>
            </a:endParaRPr>
          </a:p>
          <a:p>
            <a:pPr marL="457189" indent="-330192">
              <a:buClr>
                <a:schemeClr val="dk1"/>
              </a:buClr>
              <a:buSzPct val="100000"/>
              <a:buFont typeface="Arial"/>
              <a:buChar char="•"/>
            </a:pPr>
            <a:r>
              <a:rPr lang="en-US" sz="1500" dirty="0" err="1">
                <a:solidFill>
                  <a:schemeClr val="dk1"/>
                </a:solidFill>
              </a:rPr>
              <a:t>RabbitMQ</a:t>
            </a:r>
            <a:endParaRPr lang="en-US" sz="1500" dirty="0">
              <a:solidFill>
                <a:schemeClr val="dk1"/>
              </a:solidFill>
            </a:endParaRPr>
          </a:p>
          <a:p>
            <a:pPr marL="457189" indent="-330192">
              <a:buClr>
                <a:schemeClr val="dk1"/>
              </a:buClr>
              <a:buSzPct val="100000"/>
              <a:buFont typeface="Arial"/>
              <a:buChar char="•"/>
            </a:pPr>
            <a:r>
              <a:rPr lang="en-US" sz="1500" dirty="0">
                <a:solidFill>
                  <a:schemeClr val="dk1"/>
                </a:solidFill>
              </a:rPr>
              <a:t>PHD</a:t>
            </a:r>
          </a:p>
          <a:p>
            <a:pPr marL="457189" indent="-330192">
              <a:buClr>
                <a:schemeClr val="dk1"/>
              </a:buClr>
              <a:buSzPct val="100000"/>
              <a:buFont typeface="Arial"/>
              <a:buChar char="•"/>
            </a:pPr>
            <a:r>
              <a:rPr lang="en-US" sz="1500" dirty="0" err="1" smtClean="0">
                <a:solidFill>
                  <a:schemeClr val="dk1"/>
                </a:solidFill>
              </a:rPr>
              <a:t>Gemfire</a:t>
            </a:r>
            <a:endParaRPr lang="en-US" sz="1500" dirty="0">
              <a:solidFill>
                <a:schemeClr val="dk1"/>
              </a:solidFill>
            </a:endParaRPr>
          </a:p>
          <a:p>
            <a:pPr marL="457189" indent="-330192">
              <a:buClr>
                <a:schemeClr val="dk1"/>
              </a:buClr>
              <a:buSzPct val="100000"/>
              <a:buFont typeface="Arial"/>
              <a:buChar char="•"/>
            </a:pPr>
            <a:r>
              <a:rPr lang="en-US" sz="1500" dirty="0">
                <a:solidFill>
                  <a:schemeClr val="dk1"/>
                </a:solidFill>
              </a:rPr>
              <a:t>Spring XD (beta)</a:t>
            </a:r>
          </a:p>
          <a:p>
            <a:pPr marL="457189" indent="-330192">
              <a:buClr>
                <a:schemeClr val="dk1"/>
              </a:buClr>
              <a:buSzPct val="100000"/>
              <a:buFont typeface="Arial"/>
              <a:buChar char="•"/>
            </a:pPr>
            <a:r>
              <a:rPr lang="en-US" sz="1500" dirty="0">
                <a:solidFill>
                  <a:schemeClr val="dk1"/>
                </a:solidFill>
              </a:rPr>
              <a:t>Session-State Caching (beta)</a:t>
            </a:r>
          </a:p>
        </p:txBody>
      </p:sp>
      <p:pic>
        <p:nvPicPr>
          <p:cNvPr id="806" name="Shape 806"/>
          <p:cNvPicPr preferRelativeResize="0"/>
          <p:nvPr/>
        </p:nvPicPr>
        <p:blipFill rotWithShape="1">
          <a:blip r:embed="rId3">
            <a:alphaModFix/>
          </a:blip>
          <a:srcRect/>
          <a:stretch/>
        </p:blipFill>
        <p:spPr>
          <a:xfrm>
            <a:off x="3681975" y="89787"/>
            <a:ext cx="5335041" cy="4535211"/>
          </a:xfrm>
          <a:prstGeom prst="rect">
            <a:avLst/>
          </a:prstGeom>
          <a:noFill/>
          <a:ln>
            <a:noFill/>
          </a:ln>
        </p:spPr>
      </p:pic>
      <p:sp>
        <p:nvSpPr>
          <p:cNvPr id="8" name="Shape 805"/>
          <p:cNvSpPr txBox="1"/>
          <p:nvPr/>
        </p:nvSpPr>
        <p:spPr>
          <a:xfrm>
            <a:off x="124397" y="2974352"/>
            <a:ext cx="3781601" cy="2030447"/>
          </a:xfrm>
          <a:prstGeom prst="rect">
            <a:avLst/>
          </a:prstGeom>
          <a:noFill/>
          <a:ln>
            <a:noFill/>
          </a:ln>
        </p:spPr>
        <p:txBody>
          <a:bodyPr lIns="91423" tIns="91423" rIns="91423" bIns="91423" anchor="t" anchorCtr="0">
            <a:noAutofit/>
          </a:bodyPr>
          <a:lstStyle/>
          <a:p>
            <a:pPr marL="126997">
              <a:buClr>
                <a:schemeClr val="dk1"/>
              </a:buClr>
              <a:buSzPct val="100000"/>
            </a:pPr>
            <a:r>
              <a:rPr lang="en-US" sz="1500" b="1" dirty="0">
                <a:solidFill>
                  <a:schemeClr val="dk1"/>
                </a:solidFill>
                <a:latin typeface="Arial"/>
                <a:ea typeface="Arial"/>
                <a:cs typeface="Arial"/>
                <a:sym typeface="Arial"/>
              </a:rPr>
              <a:t>Partner Services</a:t>
            </a:r>
          </a:p>
          <a:p>
            <a:pPr marL="457189" indent="-330192">
              <a:buClr>
                <a:schemeClr val="dk1"/>
              </a:buClr>
              <a:buSzPct val="100000"/>
              <a:buFont typeface="Arial"/>
              <a:buChar char="•"/>
            </a:pPr>
            <a:r>
              <a:rPr lang="en-US" sz="1500" dirty="0">
                <a:solidFill>
                  <a:schemeClr val="dk1"/>
                </a:solidFill>
                <a:latin typeface="Arial"/>
                <a:ea typeface="Arial"/>
                <a:cs typeface="Arial"/>
                <a:sym typeface="Arial"/>
              </a:rPr>
              <a:t>Jenkins</a:t>
            </a:r>
          </a:p>
          <a:p>
            <a:pPr marL="457189" indent="-330192">
              <a:buClr>
                <a:schemeClr val="dk1"/>
              </a:buClr>
              <a:buSzPct val="100000"/>
              <a:buFont typeface="Arial"/>
              <a:buChar char="•"/>
            </a:pPr>
            <a:r>
              <a:rPr lang="en-US" sz="1500" dirty="0" err="1" smtClean="0">
                <a:solidFill>
                  <a:schemeClr val="dk1"/>
                </a:solidFill>
              </a:rPr>
              <a:t>GitLab</a:t>
            </a:r>
            <a:endParaRPr lang="en-US" sz="1500" dirty="0">
              <a:solidFill>
                <a:schemeClr val="dk1"/>
              </a:solidFill>
            </a:endParaRPr>
          </a:p>
          <a:p>
            <a:pPr marL="457189" indent="-330192">
              <a:buClr>
                <a:schemeClr val="dk1"/>
              </a:buClr>
              <a:buSzPct val="100000"/>
              <a:buFont typeface="Arial"/>
              <a:buChar char="•"/>
            </a:pPr>
            <a:r>
              <a:rPr lang="en-US" sz="1500" dirty="0" err="1" smtClean="0">
                <a:solidFill>
                  <a:schemeClr val="dk1"/>
                </a:solidFill>
              </a:rPr>
              <a:t>JFrog</a:t>
            </a:r>
            <a:endParaRPr lang="en-US" sz="1500" dirty="0">
              <a:solidFill>
                <a:schemeClr val="dk1"/>
              </a:solidFill>
            </a:endParaRPr>
          </a:p>
          <a:p>
            <a:pPr marL="457189" indent="-330192">
              <a:buClr>
                <a:schemeClr val="dk1"/>
              </a:buClr>
              <a:buSzPct val="100000"/>
              <a:buFont typeface="Arial"/>
              <a:buChar char="•"/>
            </a:pPr>
            <a:r>
              <a:rPr lang="en-US" sz="1500" dirty="0" smtClean="0">
                <a:solidFill>
                  <a:schemeClr val="dk1"/>
                </a:solidFill>
              </a:rPr>
              <a:t>New Relic</a:t>
            </a:r>
            <a:endParaRPr lang="en-US" sz="1500" dirty="0">
              <a:solidFill>
                <a:schemeClr val="dk1"/>
              </a:solidFill>
            </a:endParaRPr>
          </a:p>
          <a:p>
            <a:pPr marL="457189" indent="-330192">
              <a:buClr>
                <a:schemeClr val="dk1"/>
              </a:buClr>
              <a:buSzPct val="100000"/>
              <a:buFont typeface="Arial"/>
              <a:buChar char="•"/>
            </a:pPr>
            <a:r>
              <a:rPr lang="en-US" sz="1500" dirty="0" err="1" smtClean="0">
                <a:solidFill>
                  <a:schemeClr val="dk1"/>
                </a:solidFill>
              </a:rPr>
              <a:t>StayUp.io</a:t>
            </a:r>
            <a:r>
              <a:rPr lang="en-US" sz="1500" dirty="0" smtClean="0">
                <a:solidFill>
                  <a:schemeClr val="dk1"/>
                </a:solidFill>
              </a:rPr>
              <a:t> ELK</a:t>
            </a:r>
            <a:endParaRPr lang="en-US" sz="1500" dirty="0">
              <a:solidFill>
                <a:schemeClr val="dk1"/>
              </a:solidFill>
            </a:endParaRPr>
          </a:p>
        </p:txBody>
      </p:sp>
      <p:sp>
        <p:nvSpPr>
          <p:cNvPr id="9" name="Title 3"/>
          <p:cNvSpPr>
            <a:spLocks noGrp="1"/>
          </p:cNvSpPr>
          <p:nvPr>
            <p:ph type="title"/>
          </p:nvPr>
        </p:nvSpPr>
        <p:spPr>
          <a:xfrm>
            <a:off x="113722" y="149918"/>
            <a:ext cx="8796928" cy="474445"/>
          </a:xfrm>
        </p:spPr>
        <p:txBody>
          <a:bodyPr/>
          <a:lstStyle/>
          <a:p>
            <a:pPr lvl="0"/>
            <a:r>
              <a:rPr lang="en-US" sz="2800" b="1" dirty="0" smtClean="0">
                <a:solidFill>
                  <a:srgbClr val="1C7B70"/>
                </a:solidFill>
              </a:rPr>
              <a:t>Extensive Services</a:t>
            </a:r>
            <a:br>
              <a:rPr lang="en-US" sz="2800" b="1" dirty="0" smtClean="0">
                <a:solidFill>
                  <a:srgbClr val="1C7B70"/>
                </a:solidFill>
              </a:rPr>
            </a:br>
            <a:r>
              <a:rPr lang="en-US" sz="2800" b="1" dirty="0" smtClean="0">
                <a:solidFill>
                  <a:srgbClr val="1C7B70"/>
                </a:solidFill>
              </a:rPr>
              <a:t>Ecosystem</a:t>
            </a:r>
            <a:endParaRPr lang="en-US" sz="2800" b="1" dirty="0">
              <a:solidFill>
                <a:srgbClr val="1C7B70"/>
              </a:solidFill>
            </a:endParaRPr>
          </a:p>
        </p:txBody>
      </p:sp>
    </p:spTree>
    <p:extLst>
      <p:ext uri="{BB962C8B-B14F-4D97-AF65-F5344CB8AC3E}">
        <p14:creationId xmlns:p14="http://schemas.microsoft.com/office/powerpoint/2010/main" val="308431909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497956" y="751840"/>
            <a:ext cx="8148089" cy="3444240"/>
            <a:chOff x="509384" y="808644"/>
            <a:chExt cx="8197274" cy="3137879"/>
          </a:xfrm>
        </p:grpSpPr>
        <p:grpSp>
          <p:nvGrpSpPr>
            <p:cNvPr id="2" name="Group 1"/>
            <p:cNvGrpSpPr/>
            <p:nvPr/>
          </p:nvGrpSpPr>
          <p:grpSpPr>
            <a:xfrm>
              <a:off x="515360" y="808644"/>
              <a:ext cx="8191298" cy="2774291"/>
              <a:chOff x="446088" y="1009650"/>
              <a:chExt cx="8258175" cy="3534463"/>
            </a:xfrm>
          </p:grpSpPr>
          <p:sp>
            <p:nvSpPr>
              <p:cNvPr id="55" name="Rounded Rectangle 54"/>
              <p:cNvSpPr/>
              <p:nvPr/>
            </p:nvSpPr>
            <p:spPr>
              <a:xfrm>
                <a:off x="450850" y="2170113"/>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sp>
            <p:nvSpPr>
              <p:cNvPr id="51" name="Rounded Rectangle 50"/>
              <p:cNvSpPr/>
              <p:nvPr/>
            </p:nvSpPr>
            <p:spPr>
              <a:xfrm>
                <a:off x="450850" y="3311525"/>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sp>
            <p:nvSpPr>
              <p:cNvPr id="53" name="Rounded Rectangle 52"/>
              <p:cNvSpPr/>
              <p:nvPr/>
            </p:nvSpPr>
            <p:spPr>
              <a:xfrm>
                <a:off x="3197225" y="3311525"/>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sp>
            <p:nvSpPr>
              <p:cNvPr id="54" name="Rounded Rectangle 53"/>
              <p:cNvSpPr/>
              <p:nvPr/>
            </p:nvSpPr>
            <p:spPr>
              <a:xfrm>
                <a:off x="5927725" y="2159000"/>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sp>
            <p:nvSpPr>
              <p:cNvPr id="46" name="Rounded Rectangle 45"/>
              <p:cNvSpPr/>
              <p:nvPr/>
            </p:nvSpPr>
            <p:spPr>
              <a:xfrm>
                <a:off x="3192463" y="2155825"/>
                <a:ext cx="2743200" cy="1150938"/>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sp>
            <p:nvSpPr>
              <p:cNvPr id="44" name="Rounded Rectangle 43"/>
              <p:cNvSpPr/>
              <p:nvPr/>
            </p:nvSpPr>
            <p:spPr>
              <a:xfrm>
                <a:off x="3187700" y="1009650"/>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sp>
            <p:nvSpPr>
              <p:cNvPr id="45" name="Rounded Rectangle 44"/>
              <p:cNvSpPr/>
              <p:nvPr/>
            </p:nvSpPr>
            <p:spPr>
              <a:xfrm>
                <a:off x="5926138" y="1025525"/>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sp>
            <p:nvSpPr>
              <p:cNvPr id="43" name="Rounded Rectangle 42"/>
              <p:cNvSpPr/>
              <p:nvPr/>
            </p:nvSpPr>
            <p:spPr>
              <a:xfrm>
                <a:off x="446088" y="1025525"/>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sp>
            <p:nvSpPr>
              <p:cNvPr id="24586" name="TextBox 5"/>
              <p:cNvSpPr txBox="1">
                <a:spLocks noChangeArrowheads="1"/>
              </p:cNvSpPr>
              <p:nvPr/>
            </p:nvSpPr>
            <p:spPr bwMode="auto">
              <a:xfrm>
                <a:off x="3316798" y="1146175"/>
                <a:ext cx="1752600" cy="823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dirty="0" smtClean="0"/>
                  <a:t>Application </a:t>
                </a:r>
                <a:endParaRPr lang="en-US" sz="1200" dirty="0"/>
              </a:p>
              <a:p>
                <a:pPr eaLnBrk="1" hangingPunct="1"/>
                <a:r>
                  <a:rPr lang="en-US" sz="1200" dirty="0"/>
                  <a:t>Containerization &amp; Cluster Scheduling</a:t>
                </a:r>
              </a:p>
            </p:txBody>
          </p:sp>
          <p:sp>
            <p:nvSpPr>
              <p:cNvPr id="24587" name="TextBox 6"/>
              <p:cNvSpPr txBox="1">
                <a:spLocks noChangeArrowheads="1"/>
              </p:cNvSpPr>
              <p:nvPr/>
            </p:nvSpPr>
            <p:spPr bwMode="auto">
              <a:xfrm>
                <a:off x="501650" y="3546477"/>
                <a:ext cx="1498600" cy="88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200" dirty="0"/>
                  <a:t>Native </a:t>
                </a:r>
                <a:r>
                  <a:rPr lang="en-US" sz="1200" dirty="0" smtClean="0"/>
                  <a:t>&amp; Extended Data, Mobile and Platform Services</a:t>
                </a:r>
                <a:endParaRPr lang="en-US" sz="1200" dirty="0"/>
              </a:p>
            </p:txBody>
          </p:sp>
          <p:sp>
            <p:nvSpPr>
              <p:cNvPr id="24588" name="TextBox 7"/>
              <p:cNvSpPr txBox="1">
                <a:spLocks noChangeArrowheads="1"/>
              </p:cNvSpPr>
              <p:nvPr/>
            </p:nvSpPr>
            <p:spPr bwMode="auto">
              <a:xfrm>
                <a:off x="603021" y="1095600"/>
                <a:ext cx="2166472" cy="10586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dirty="0"/>
                  <a:t>Automatic </a:t>
                </a:r>
                <a:r>
                  <a:rPr lang="en-US" sz="1200" dirty="0" smtClean="0"/>
                  <a:t>App </a:t>
                </a:r>
                <a:r>
                  <a:rPr lang="en-US" sz="1200" dirty="0"/>
                  <a:t>Server </a:t>
                </a:r>
                <a:r>
                  <a:rPr lang="en-US" sz="1200" dirty="0" smtClean="0"/>
                  <a:t>&amp; </a:t>
                </a:r>
                <a:br>
                  <a:rPr lang="en-US" sz="1200" dirty="0" smtClean="0"/>
                </a:br>
                <a:r>
                  <a:rPr lang="en-US" sz="1200" dirty="0" smtClean="0"/>
                  <a:t>OS Configuration </a:t>
                </a:r>
                <a:br>
                  <a:rPr lang="en-US" sz="1200" dirty="0" smtClean="0"/>
                </a:br>
                <a:r>
                  <a:rPr lang="en-US" sz="1200" dirty="0" smtClean="0"/>
                  <a:t>with </a:t>
                </a:r>
                <a:r>
                  <a:rPr lang="en-US" sz="1200" dirty="0" err="1" smtClean="0"/>
                  <a:t>Buildpacks</a:t>
                </a:r>
                <a:r>
                  <a:rPr lang="en-US" sz="1200" dirty="0" smtClean="0"/>
                  <a:t> </a:t>
                </a:r>
                <a:br>
                  <a:rPr lang="en-US" sz="1200" dirty="0" smtClean="0"/>
                </a:br>
                <a:r>
                  <a:rPr lang="en-US" sz="1200" i="1" dirty="0" smtClean="0"/>
                  <a:t>(“just push your app”)</a:t>
                </a:r>
                <a:endParaRPr lang="en-US" sz="1200" i="1" dirty="0"/>
              </a:p>
            </p:txBody>
          </p:sp>
          <p:sp>
            <p:nvSpPr>
              <p:cNvPr id="24589" name="TextBox 8"/>
              <p:cNvSpPr txBox="1">
                <a:spLocks noChangeArrowheads="1"/>
              </p:cNvSpPr>
              <p:nvPr/>
            </p:nvSpPr>
            <p:spPr bwMode="auto">
              <a:xfrm>
                <a:off x="6954839" y="2465389"/>
                <a:ext cx="1555751" cy="63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dirty="0"/>
                  <a:t>Policy, Identity and Roles Management</a:t>
                </a:r>
              </a:p>
            </p:txBody>
          </p:sp>
          <p:sp>
            <p:nvSpPr>
              <p:cNvPr id="24590" name="TextBox 9"/>
              <p:cNvSpPr txBox="1">
                <a:spLocks noChangeArrowheads="1"/>
              </p:cNvSpPr>
              <p:nvPr/>
            </p:nvSpPr>
            <p:spPr bwMode="auto">
              <a:xfrm>
                <a:off x="4543425" y="2203450"/>
                <a:ext cx="1397000" cy="10586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dirty="0"/>
                  <a:t>App </a:t>
                </a:r>
                <a:r>
                  <a:rPr lang="en-US" sz="1200" dirty="0" smtClean="0"/>
                  <a:t>Health, </a:t>
                </a:r>
              </a:p>
              <a:p>
                <a:pPr eaLnBrk="1" hangingPunct="1"/>
                <a:r>
                  <a:rPr lang="en-US" sz="1200" dirty="0" smtClean="0"/>
                  <a:t>Load </a:t>
                </a:r>
                <a:r>
                  <a:rPr lang="en-US" sz="1200" dirty="0"/>
                  <a:t>Balancing, </a:t>
                </a:r>
              </a:p>
              <a:p>
                <a:pPr eaLnBrk="1" hangingPunct="1"/>
                <a:r>
                  <a:rPr lang="en-US" sz="1200" dirty="0"/>
                  <a:t>Rapid Scaling,  Availability Zones</a:t>
                </a:r>
              </a:p>
            </p:txBody>
          </p:sp>
          <p:sp>
            <p:nvSpPr>
              <p:cNvPr id="24591" name="TextBox 10"/>
              <p:cNvSpPr txBox="1">
                <a:spLocks noChangeArrowheads="1"/>
              </p:cNvSpPr>
              <p:nvPr/>
            </p:nvSpPr>
            <p:spPr bwMode="auto">
              <a:xfrm>
                <a:off x="3895725" y="3554414"/>
                <a:ext cx="1874838" cy="63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dirty="0" err="1"/>
                  <a:t>IaaS</a:t>
                </a:r>
                <a:r>
                  <a:rPr lang="en-US" sz="1200" dirty="0"/>
                  <a:t> Provisioning, Scaling &amp; Configuration</a:t>
                </a:r>
              </a:p>
            </p:txBody>
          </p:sp>
          <p:pic>
            <p:nvPicPr>
              <p:cNvPr id="24592" name="Picture 2" descr="http://www.dreamstime.com/organization-chart-icon-thumb18564571.jpg"/>
              <p:cNvPicPr>
                <a:picLocks noChangeAspect="1" noChangeArrowheads="1"/>
              </p:cNvPicPr>
              <p:nvPr/>
            </p:nvPicPr>
            <p:blipFill>
              <a:blip r:embed="rId3">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5965825" y="2424113"/>
                <a:ext cx="1119188" cy="773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4593" name="Group 120"/>
              <p:cNvGrpSpPr>
                <a:grpSpLocks/>
              </p:cNvGrpSpPr>
              <p:nvPr/>
            </p:nvGrpSpPr>
            <p:grpSpPr bwMode="auto">
              <a:xfrm>
                <a:off x="2352675" y="1266825"/>
                <a:ext cx="579438" cy="496888"/>
                <a:chOff x="6338898" y="2735697"/>
                <a:chExt cx="578737" cy="495995"/>
              </a:xfrm>
            </p:grpSpPr>
            <p:pic>
              <p:nvPicPr>
                <p:cNvPr id="24625" name="Picture 3" descr="C:\Users\Dan\Desktop\switch.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61426" y="2901349"/>
                  <a:ext cx="556209" cy="3303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26" name="Picture 3" descr="C:\Users\Dan\Desktop\switch.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8898" y="2735697"/>
                  <a:ext cx="556209" cy="3303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4594" name="Group 81"/>
              <p:cNvGrpSpPr>
                <a:grpSpLocks/>
              </p:cNvGrpSpPr>
              <p:nvPr/>
            </p:nvGrpSpPr>
            <p:grpSpPr bwMode="auto">
              <a:xfrm>
                <a:off x="3206750" y="2351088"/>
                <a:ext cx="1311275" cy="774700"/>
                <a:chOff x="5832822" y="3461918"/>
                <a:chExt cx="1310751" cy="774057"/>
              </a:xfrm>
            </p:grpSpPr>
            <p:grpSp>
              <p:nvGrpSpPr>
                <p:cNvPr id="24614" name="Group 39"/>
                <p:cNvGrpSpPr>
                  <a:grpSpLocks/>
                </p:cNvGrpSpPr>
                <p:nvPr/>
              </p:nvGrpSpPr>
              <p:grpSpPr bwMode="auto">
                <a:xfrm>
                  <a:off x="5902266" y="3461918"/>
                  <a:ext cx="1241307" cy="639279"/>
                  <a:chOff x="5266161" y="2945083"/>
                  <a:chExt cx="1241307" cy="639279"/>
                </a:xfrm>
              </p:grpSpPr>
              <p:pic>
                <p:nvPicPr>
                  <p:cNvPr id="24618" name="Picture 8" descr="load_balancer_pic"/>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266161" y="3028210"/>
                    <a:ext cx="442026" cy="475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19" name="Picture 8" descr="load_balancer_pic"/>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39430" y="2945083"/>
                    <a:ext cx="534388" cy="166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20" name="Picture 8" descr="load_balancer_pic"/>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73080" y="3168733"/>
                    <a:ext cx="534388" cy="166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21" name="Picture 8" descr="load_balancer_pic"/>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49330" y="3418108"/>
                    <a:ext cx="534388" cy="166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5" name="Elbow Connector 24"/>
                  <p:cNvCxnSpPr>
                    <a:stCxn id="24618" idx="3"/>
                    <a:endCxn id="24619" idx="1"/>
                  </p:cNvCxnSpPr>
                  <p:nvPr/>
                </p:nvCxnSpPr>
                <p:spPr>
                  <a:xfrm flipV="1">
                    <a:off x="5707688" y="3027564"/>
                    <a:ext cx="231682" cy="237927"/>
                  </a:xfrm>
                  <a:prstGeom prst="bentConnector3">
                    <a:avLst>
                      <a:gd name="adj1" fmla="val 17048"/>
                    </a:avLst>
                  </a:prstGeom>
                  <a:ln w="12700">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26" name="Elbow Connector 25"/>
                  <p:cNvCxnSpPr>
                    <a:stCxn id="24618" idx="3"/>
                    <a:endCxn id="24620" idx="1"/>
                  </p:cNvCxnSpPr>
                  <p:nvPr/>
                </p:nvCxnSpPr>
                <p:spPr>
                  <a:xfrm flipV="1">
                    <a:off x="5707688" y="3251216"/>
                    <a:ext cx="265007" cy="14276"/>
                  </a:xfrm>
                  <a:prstGeom prst="bentConnector3">
                    <a:avLst>
                      <a:gd name="adj1" fmla="val 50000"/>
                    </a:avLst>
                  </a:prstGeom>
                  <a:ln w="12700">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27" name="Elbow Connector 26"/>
                  <p:cNvCxnSpPr>
                    <a:stCxn id="24618" idx="3"/>
                    <a:endCxn id="24621" idx="1"/>
                  </p:cNvCxnSpPr>
                  <p:nvPr/>
                </p:nvCxnSpPr>
                <p:spPr>
                  <a:xfrm>
                    <a:off x="5707688" y="3265492"/>
                    <a:ext cx="241204" cy="236341"/>
                  </a:xfrm>
                  <a:prstGeom prst="bentConnector3">
                    <a:avLst>
                      <a:gd name="adj1" fmla="val 14890"/>
                    </a:avLst>
                  </a:prstGeom>
                  <a:ln w="12700">
                    <a:solidFill>
                      <a:srgbClr val="0070C0"/>
                    </a:solidFill>
                    <a:tailEnd type="arrow"/>
                  </a:ln>
                </p:spPr>
                <p:style>
                  <a:lnRef idx="1">
                    <a:schemeClr val="accent1"/>
                  </a:lnRef>
                  <a:fillRef idx="0">
                    <a:schemeClr val="accent1"/>
                  </a:fillRef>
                  <a:effectRef idx="0">
                    <a:schemeClr val="accent1"/>
                  </a:effectRef>
                  <a:fontRef idx="minor">
                    <a:schemeClr val="tx1"/>
                  </a:fontRef>
                </p:style>
              </p:cxnSp>
            </p:grpSp>
            <p:grpSp>
              <p:nvGrpSpPr>
                <p:cNvPr id="24615" name="Group 51"/>
                <p:cNvGrpSpPr>
                  <a:grpSpLocks/>
                </p:cNvGrpSpPr>
                <p:nvPr/>
              </p:nvGrpSpPr>
              <p:grpSpPr bwMode="auto">
                <a:xfrm>
                  <a:off x="5832822" y="3898286"/>
                  <a:ext cx="389417" cy="337689"/>
                  <a:chOff x="3185954" y="2674574"/>
                  <a:chExt cx="451261" cy="427512"/>
                </a:xfrm>
              </p:grpSpPr>
              <p:sp>
                <p:nvSpPr>
                  <p:cNvPr id="19" name="Oval 18"/>
                  <p:cNvSpPr/>
                  <p:nvPr/>
                </p:nvSpPr>
                <p:spPr>
                  <a:xfrm>
                    <a:off x="3185954" y="2674574"/>
                    <a:ext cx="451261" cy="427512"/>
                  </a:xfrm>
                  <a:prstGeom prst="ellipse">
                    <a:avLst/>
                  </a:prstGeom>
                  <a:ln/>
                  <a:scene3d>
                    <a:camera prst="isometricOffAxis2Left"/>
                    <a:lightRig rig="threePt" dir="t"/>
                  </a:scene3d>
                  <a:sp3d>
                    <a:bevelT/>
                  </a:sp3d>
                </p:spPr>
                <p:style>
                  <a:lnRef idx="1">
                    <a:schemeClr val="dk1"/>
                  </a:lnRef>
                  <a:fillRef idx="2">
                    <a:schemeClr val="dk1"/>
                  </a:fillRef>
                  <a:effectRef idx="1">
                    <a:schemeClr val="dk1"/>
                  </a:effectRef>
                  <a:fontRef idx="minor">
                    <a:schemeClr val="dk1"/>
                  </a:fontRef>
                </p:style>
                <p:txBody>
                  <a:bodyPr anchor="ctr"/>
                  <a:lstStyle/>
                  <a:p>
                    <a:pPr algn="ctr">
                      <a:defRPr/>
                    </a:pPr>
                    <a:endParaRPr lang="en-US" sz="1100"/>
                  </a:p>
                </p:txBody>
              </p:sp>
              <p:sp>
                <p:nvSpPr>
                  <p:cNvPr id="20" name="Cross 19"/>
                  <p:cNvSpPr/>
                  <p:nvPr/>
                </p:nvSpPr>
                <p:spPr>
                  <a:xfrm>
                    <a:off x="3238024" y="2725300"/>
                    <a:ext cx="329768" cy="301774"/>
                  </a:xfrm>
                  <a:prstGeom prst="plus">
                    <a:avLst>
                      <a:gd name="adj" fmla="val 33333"/>
                    </a:avLst>
                  </a:prstGeom>
                  <a:solidFill>
                    <a:srgbClr val="C00000"/>
                  </a:solidFill>
                  <a:ln w="12700">
                    <a:solidFill>
                      <a:schemeClr val="bg2"/>
                    </a:solidFill>
                  </a:ln>
                  <a:scene3d>
                    <a:camera prst="isometricOffAxis2Lef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100"/>
                  </a:p>
                </p:txBody>
              </p:sp>
            </p:grpSp>
          </p:grpSp>
          <p:grpSp>
            <p:nvGrpSpPr>
              <p:cNvPr id="24595" name="Group 99"/>
              <p:cNvGrpSpPr>
                <a:grpSpLocks/>
              </p:cNvGrpSpPr>
              <p:nvPr/>
            </p:nvGrpSpPr>
            <p:grpSpPr bwMode="auto">
              <a:xfrm>
                <a:off x="3221038" y="3387725"/>
                <a:ext cx="714375" cy="712788"/>
                <a:chOff x="1197845" y="2932424"/>
                <a:chExt cx="934973" cy="934973"/>
              </a:xfrm>
            </p:grpSpPr>
            <p:pic>
              <p:nvPicPr>
                <p:cNvPr id="24611" name="Picture 8" descr="http://icondatabase.net/download/icon/987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flipH="1">
                  <a:off x="1197845" y="2932424"/>
                  <a:ext cx="630173" cy="630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12" name="Picture 8" descr="http://icondatabase.net/download/icon/987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flipH="1">
                  <a:off x="1350245" y="3084824"/>
                  <a:ext cx="630173" cy="630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13" name="Picture 8" descr="http://icondatabase.net/download/icon/987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flipH="1">
                  <a:off x="1502645" y="3237224"/>
                  <a:ext cx="630173" cy="630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4596" name="Group 61"/>
              <p:cNvGrpSpPr>
                <a:grpSpLocks/>
              </p:cNvGrpSpPr>
              <p:nvPr/>
            </p:nvGrpSpPr>
            <p:grpSpPr bwMode="auto">
              <a:xfrm>
                <a:off x="2290978" y="3934510"/>
                <a:ext cx="592668" cy="398432"/>
                <a:chOff x="5146257" y="1759500"/>
                <a:chExt cx="834506" cy="674188"/>
              </a:xfrm>
            </p:grpSpPr>
            <p:pic>
              <p:nvPicPr>
                <p:cNvPr id="24608" name="Picture 4" descr="C:\Users\Dan\Desktop\storage.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146257" y="1999147"/>
                  <a:ext cx="417253" cy="384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09" name="Picture 4" descr="C:\Users\Dan\Desktop\storage.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563510" y="2048848"/>
                  <a:ext cx="417253" cy="384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10" name="Picture 4" descr="C:\Users\Dan\Desktop\storage.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54883" y="1759500"/>
                  <a:ext cx="417253" cy="384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4597" name="Group 97"/>
              <p:cNvGrpSpPr>
                <a:grpSpLocks/>
              </p:cNvGrpSpPr>
              <p:nvPr/>
            </p:nvGrpSpPr>
            <p:grpSpPr bwMode="auto">
              <a:xfrm>
                <a:off x="4822825" y="1076325"/>
                <a:ext cx="933450" cy="835025"/>
                <a:chOff x="2493819" y="1718023"/>
                <a:chExt cx="1111930" cy="968765"/>
              </a:xfrm>
            </p:grpSpPr>
            <p:pic>
              <p:nvPicPr>
                <p:cNvPr id="24605" name="Picture 2" descr="C:\Users\Dan\Desktop\gear.png"/>
                <p:cNvPicPr>
                  <a:picLocks noChangeAspect="1" noChangeArrowheads="1"/>
                </p:cNvPicPr>
                <p:nvPr/>
              </p:nvPicPr>
              <p:blipFill>
                <a:blip r:embed="rId9">
                  <a:lum contrast="-20000"/>
                  <a:extLst>
                    <a:ext uri="{28A0092B-C50C-407E-A947-70E740481C1C}">
                      <a14:useLocalDpi xmlns:a14="http://schemas.microsoft.com/office/drawing/2010/main" val="0"/>
                    </a:ext>
                  </a:extLst>
                </a:blip>
                <a:srcRect/>
                <a:stretch>
                  <a:fillRect/>
                </a:stretch>
              </p:blipFill>
              <p:spPr bwMode="auto">
                <a:xfrm>
                  <a:off x="3014355" y="1718023"/>
                  <a:ext cx="591394" cy="479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06" name="Picture 2" descr="C:\Users\Dan\Desktop\gear.png"/>
                <p:cNvPicPr>
                  <a:picLocks noChangeAspect="1" noChangeArrowheads="1"/>
                </p:cNvPicPr>
                <p:nvPr/>
              </p:nvPicPr>
              <p:blipFill>
                <a:blip r:embed="rId9">
                  <a:lum contrast="-20000"/>
                  <a:extLst>
                    <a:ext uri="{28A0092B-C50C-407E-A947-70E740481C1C}">
                      <a14:useLocalDpi xmlns:a14="http://schemas.microsoft.com/office/drawing/2010/main" val="0"/>
                    </a:ext>
                  </a:extLst>
                </a:blip>
                <a:srcRect/>
                <a:stretch>
                  <a:fillRect/>
                </a:stretch>
              </p:blipFill>
              <p:spPr bwMode="auto">
                <a:xfrm>
                  <a:off x="2753097" y="1955529"/>
                  <a:ext cx="591394" cy="479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07" name="Picture 2" descr="C:\Users\Dan\Desktop\gear.png"/>
                <p:cNvPicPr>
                  <a:picLocks noChangeAspect="1" noChangeArrowheads="1"/>
                </p:cNvPicPr>
                <p:nvPr/>
              </p:nvPicPr>
              <p:blipFill>
                <a:blip r:embed="rId9">
                  <a:lum contrast="-20000"/>
                  <a:extLst>
                    <a:ext uri="{28A0092B-C50C-407E-A947-70E740481C1C}">
                      <a14:useLocalDpi xmlns:a14="http://schemas.microsoft.com/office/drawing/2010/main" val="0"/>
                    </a:ext>
                  </a:extLst>
                </a:blip>
                <a:srcRect/>
                <a:stretch>
                  <a:fillRect/>
                </a:stretch>
              </p:blipFill>
              <p:spPr bwMode="auto">
                <a:xfrm>
                  <a:off x="2493819" y="2206890"/>
                  <a:ext cx="591394" cy="479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24598" name="Picture 39"/>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7550150" y="1352550"/>
                <a:ext cx="60325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99" name="TextBox 41"/>
              <p:cNvSpPr txBox="1">
                <a:spLocks noChangeArrowheads="1"/>
              </p:cNvSpPr>
              <p:nvPr/>
            </p:nvSpPr>
            <p:spPr bwMode="auto">
              <a:xfrm>
                <a:off x="6181719" y="1196232"/>
                <a:ext cx="1389063" cy="823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dirty="0"/>
                  <a:t>Application Network Security Groups</a:t>
                </a:r>
              </a:p>
            </p:txBody>
          </p:sp>
          <p:sp>
            <p:nvSpPr>
              <p:cNvPr id="24600" name="TextBox 46"/>
              <p:cNvSpPr txBox="1">
                <a:spLocks noChangeArrowheads="1"/>
              </p:cNvSpPr>
              <p:nvPr/>
            </p:nvSpPr>
            <p:spPr bwMode="auto">
              <a:xfrm>
                <a:off x="638185" y="2246441"/>
                <a:ext cx="1085849" cy="114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dirty="0"/>
                  <a:t>Application to Services Binding and Access</a:t>
                </a:r>
              </a:p>
            </p:txBody>
          </p:sp>
          <p:pic>
            <p:nvPicPr>
              <p:cNvPr id="24601" name="Picture 51"/>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1781175" y="2373313"/>
                <a:ext cx="1062038" cy="82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 name="Rounded Rectangle 48"/>
              <p:cNvSpPr/>
              <p:nvPr/>
            </p:nvSpPr>
            <p:spPr>
              <a:xfrm>
                <a:off x="5935663" y="3303588"/>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pic>
            <p:nvPicPr>
              <p:cNvPr id="24603" name="Picture 2"/>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5954713" y="3540125"/>
                <a:ext cx="911225" cy="627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604" name="TextBox 49"/>
              <p:cNvSpPr txBox="1">
                <a:spLocks noChangeArrowheads="1"/>
              </p:cNvSpPr>
              <p:nvPr/>
            </p:nvSpPr>
            <p:spPr bwMode="auto">
              <a:xfrm>
                <a:off x="6875463" y="3402013"/>
                <a:ext cx="1828800" cy="114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dirty="0"/>
                  <a:t>Logging as a service,</a:t>
                </a:r>
              </a:p>
              <a:p>
                <a:pPr eaLnBrk="1" hangingPunct="1"/>
                <a:r>
                  <a:rPr lang="en-US" sz="1200" dirty="0"/>
                  <a:t>Application metrics &amp; performance,</a:t>
                </a:r>
              </a:p>
              <a:p>
                <a:pPr eaLnBrk="1" hangingPunct="1"/>
                <a:r>
                  <a:rPr lang="en-US" sz="1200" dirty="0"/>
                  <a:t>Metric based scaling</a:t>
                </a:r>
              </a:p>
            </p:txBody>
          </p:sp>
          <p:pic>
            <p:nvPicPr>
              <p:cNvPr id="52" name="Picture 51"/>
              <p:cNvPicPr>
                <a:picLocks noChangeAspect="1"/>
              </p:cNvPicPr>
              <p:nvPr/>
            </p:nvPicPr>
            <p:blipFill>
              <a:blip r:embed="rId13"/>
              <a:stretch>
                <a:fillRect/>
              </a:stretch>
            </p:blipFill>
            <p:spPr>
              <a:xfrm>
                <a:off x="2649568" y="3447769"/>
                <a:ext cx="409560" cy="413031"/>
              </a:xfrm>
              <a:prstGeom prst="rect">
                <a:avLst/>
              </a:prstGeom>
            </p:spPr>
          </p:pic>
          <p:pic>
            <p:nvPicPr>
              <p:cNvPr id="56" name="Picture 55"/>
              <p:cNvPicPr>
                <a:picLocks noChangeAspect="1"/>
              </p:cNvPicPr>
              <p:nvPr/>
            </p:nvPicPr>
            <p:blipFill>
              <a:blip r:embed="rId14"/>
              <a:stretch>
                <a:fillRect/>
              </a:stretch>
            </p:blipFill>
            <p:spPr>
              <a:xfrm>
                <a:off x="2177911" y="3452867"/>
                <a:ext cx="469410" cy="469410"/>
              </a:xfrm>
              <a:prstGeom prst="rect">
                <a:avLst/>
              </a:prstGeom>
            </p:spPr>
          </p:pic>
        </p:grpSp>
        <p:grpSp>
          <p:nvGrpSpPr>
            <p:cNvPr id="6" name="Group 5"/>
            <p:cNvGrpSpPr/>
            <p:nvPr/>
          </p:nvGrpSpPr>
          <p:grpSpPr>
            <a:xfrm>
              <a:off x="509384" y="3558053"/>
              <a:ext cx="8128001" cy="388470"/>
              <a:chOff x="531089" y="3546045"/>
              <a:chExt cx="8162637" cy="388470"/>
            </a:xfrm>
          </p:grpSpPr>
          <p:sp>
            <p:nvSpPr>
              <p:cNvPr id="57" name="Rounded Rectangle 56"/>
              <p:cNvSpPr/>
              <p:nvPr/>
            </p:nvSpPr>
            <p:spPr>
              <a:xfrm>
                <a:off x="531089" y="3546045"/>
                <a:ext cx="8162637" cy="38847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a:p>
            </p:txBody>
          </p:sp>
          <p:sp>
            <p:nvSpPr>
              <p:cNvPr id="3" name="Rectangle 2"/>
              <p:cNvSpPr/>
              <p:nvPr/>
            </p:nvSpPr>
            <p:spPr>
              <a:xfrm>
                <a:off x="742078" y="3583335"/>
                <a:ext cx="7794314" cy="338554"/>
              </a:xfrm>
              <a:prstGeom prst="rect">
                <a:avLst/>
              </a:prstGeom>
            </p:spPr>
            <p:txBody>
              <a:bodyPr wrap="square">
                <a:spAutoFit/>
              </a:bodyPr>
              <a:lstStyle/>
              <a:p>
                <a:pPr algn="ctr">
                  <a:defRPr/>
                </a:pPr>
                <a:r>
                  <a:rPr lang="en-US" sz="1600" dirty="0">
                    <a:cs typeface="Arial"/>
                  </a:rPr>
                  <a:t>Deploy, Operate, Update &amp; Scale with minimal downtime on </a:t>
                </a:r>
                <a:r>
                  <a:rPr lang="en-US" sz="1600" dirty="0" smtClean="0">
                    <a:cs typeface="Arial"/>
                  </a:rPr>
                  <a:t>choice of </a:t>
                </a:r>
                <a:r>
                  <a:rPr lang="en-US" sz="1600" dirty="0" err="1" smtClean="0">
                    <a:cs typeface="Arial"/>
                  </a:rPr>
                  <a:t>IaaS</a:t>
                </a:r>
                <a:endParaRPr lang="en-US" sz="1600" dirty="0">
                  <a:cs typeface="Arial"/>
                </a:endParaRPr>
              </a:p>
            </p:txBody>
          </p:sp>
        </p:grpSp>
      </p:grpSp>
      <p:sp>
        <p:nvSpPr>
          <p:cNvPr id="96" name="Title 3"/>
          <p:cNvSpPr>
            <a:spLocks noGrp="1"/>
          </p:cNvSpPr>
          <p:nvPr>
            <p:ph type="title"/>
          </p:nvPr>
        </p:nvSpPr>
        <p:spPr>
          <a:xfrm>
            <a:off x="113722" y="149918"/>
            <a:ext cx="8796928" cy="474445"/>
          </a:xfrm>
        </p:spPr>
        <p:txBody>
          <a:bodyPr/>
          <a:lstStyle/>
          <a:p>
            <a:pPr lvl="0"/>
            <a:r>
              <a:rPr lang="en-US" sz="2800" b="1" dirty="0" smtClean="0">
                <a:solidFill>
                  <a:srgbClr val="1C7B70"/>
                </a:solidFill>
              </a:rPr>
              <a:t>Capabilities of Pivotal Cloud Foundry</a:t>
            </a:r>
            <a:endParaRPr lang="en-US" sz="2800" b="1" dirty="0">
              <a:solidFill>
                <a:srgbClr val="1C7B70"/>
              </a:solidFill>
            </a:endParaRPr>
          </a:p>
        </p:txBody>
      </p:sp>
      <p:grpSp>
        <p:nvGrpSpPr>
          <p:cNvPr id="97" name="Group 96"/>
          <p:cNvGrpSpPr/>
          <p:nvPr/>
        </p:nvGrpSpPr>
        <p:grpSpPr>
          <a:xfrm>
            <a:off x="2006139" y="4220095"/>
            <a:ext cx="5183908" cy="729872"/>
            <a:chOff x="184080" y="4377802"/>
            <a:chExt cx="4336746" cy="531523"/>
          </a:xfrm>
        </p:grpSpPr>
        <p:grpSp>
          <p:nvGrpSpPr>
            <p:cNvPr id="98" name="Group 97"/>
            <p:cNvGrpSpPr/>
            <p:nvPr/>
          </p:nvGrpSpPr>
          <p:grpSpPr>
            <a:xfrm>
              <a:off x="184080" y="4377802"/>
              <a:ext cx="1010802" cy="527416"/>
              <a:chOff x="184080" y="4448922"/>
              <a:chExt cx="1010802" cy="527416"/>
            </a:xfrm>
          </p:grpSpPr>
          <p:pic>
            <p:nvPicPr>
              <p:cNvPr id="109" name="Picture 108"/>
              <p:cNvPicPr>
                <a:picLocks noChangeAspect="1"/>
              </p:cNvPicPr>
              <p:nvPr/>
            </p:nvPicPr>
            <p:blipFill>
              <a:blip r:embed="rId15" cstate="print"/>
              <a:srcRect b="-4013"/>
              <a:stretch>
                <a:fillRect/>
              </a:stretch>
            </p:blipFill>
            <p:spPr bwMode="auto">
              <a:xfrm>
                <a:off x="184080" y="4448922"/>
                <a:ext cx="1010802" cy="527416"/>
              </a:xfrm>
              <a:prstGeom prst="rect">
                <a:avLst/>
              </a:prstGeom>
              <a:noFill/>
              <a:ln w="9525">
                <a:noFill/>
                <a:miter lim="800000"/>
                <a:headEnd/>
                <a:tailEnd/>
              </a:ln>
            </p:spPr>
          </p:pic>
          <p:pic>
            <p:nvPicPr>
              <p:cNvPr id="110" name="Picture 109"/>
              <p:cNvPicPr>
                <a:picLocks noChangeAspect="1"/>
              </p:cNvPicPr>
              <p:nvPr/>
            </p:nvPicPr>
            <p:blipFill>
              <a:blip r:embed="rId16" cstate="print">
                <a:clrChange>
                  <a:clrFrom>
                    <a:srgbClr val="FFFFFF"/>
                  </a:clrFrom>
                  <a:clrTo>
                    <a:srgbClr val="FFFFFF">
                      <a:alpha val="0"/>
                    </a:srgbClr>
                  </a:clrTo>
                </a:clrChange>
              </a:blip>
              <a:stretch>
                <a:fillRect/>
              </a:stretch>
            </p:blipFill>
            <p:spPr>
              <a:xfrm>
                <a:off x="378026" y="4636567"/>
                <a:ext cx="648221" cy="164130"/>
              </a:xfrm>
              <a:prstGeom prst="rect">
                <a:avLst/>
              </a:prstGeom>
            </p:spPr>
          </p:pic>
        </p:grpSp>
        <p:grpSp>
          <p:nvGrpSpPr>
            <p:cNvPr id="99" name="Group 98"/>
            <p:cNvGrpSpPr/>
            <p:nvPr/>
          </p:nvGrpSpPr>
          <p:grpSpPr>
            <a:xfrm>
              <a:off x="2400043" y="4380286"/>
              <a:ext cx="1010802" cy="527416"/>
              <a:chOff x="2400043" y="4451406"/>
              <a:chExt cx="1010802" cy="527416"/>
            </a:xfrm>
          </p:grpSpPr>
          <p:pic>
            <p:nvPicPr>
              <p:cNvPr id="107" name="Picture 106"/>
              <p:cNvPicPr>
                <a:picLocks noChangeAspect="1"/>
              </p:cNvPicPr>
              <p:nvPr/>
            </p:nvPicPr>
            <p:blipFill>
              <a:blip r:embed="rId15" cstate="print"/>
              <a:srcRect b="-4013"/>
              <a:stretch>
                <a:fillRect/>
              </a:stretch>
            </p:blipFill>
            <p:spPr bwMode="auto">
              <a:xfrm>
                <a:off x="2400043" y="4451406"/>
                <a:ext cx="1010802" cy="527416"/>
              </a:xfrm>
              <a:prstGeom prst="rect">
                <a:avLst/>
              </a:prstGeom>
              <a:noFill/>
              <a:ln w="9525">
                <a:noFill/>
                <a:miter lim="800000"/>
                <a:headEnd/>
                <a:tailEnd/>
              </a:ln>
            </p:spPr>
          </p:pic>
          <p:pic>
            <p:nvPicPr>
              <p:cNvPr id="108" name="Picture 2" descr="https://encrypted-tbn0.gstatic.com/images?q=tbn:ANd9GcRgWtweeNVNot_dJ1JZ4fATg5X0qxTniN17Zry9UylCHUwXFy8KJQ"/>
              <p:cNvPicPr>
                <a:picLocks noChangeAspect="1" noChangeArrowheads="1"/>
              </p:cNvPicPr>
              <p:nvPr/>
            </p:nvPicPr>
            <p:blipFill>
              <a:blip r:embed="rId17" cstate="print"/>
              <a:srcRect/>
              <a:stretch>
                <a:fillRect/>
              </a:stretch>
            </p:blipFill>
            <p:spPr bwMode="auto">
              <a:xfrm>
                <a:off x="2576400" y="4585912"/>
                <a:ext cx="542437" cy="219842"/>
              </a:xfrm>
              <a:prstGeom prst="rect">
                <a:avLst/>
              </a:prstGeom>
              <a:noFill/>
            </p:spPr>
          </p:pic>
        </p:grpSp>
        <p:grpSp>
          <p:nvGrpSpPr>
            <p:cNvPr id="100" name="Group 99"/>
            <p:cNvGrpSpPr/>
            <p:nvPr/>
          </p:nvGrpSpPr>
          <p:grpSpPr>
            <a:xfrm>
              <a:off x="1286160" y="4378688"/>
              <a:ext cx="1010802" cy="527416"/>
              <a:chOff x="1286160" y="4449808"/>
              <a:chExt cx="1010802" cy="527416"/>
            </a:xfrm>
          </p:grpSpPr>
          <p:pic>
            <p:nvPicPr>
              <p:cNvPr id="105" name="Picture 104"/>
              <p:cNvPicPr>
                <a:picLocks noChangeAspect="1"/>
              </p:cNvPicPr>
              <p:nvPr/>
            </p:nvPicPr>
            <p:blipFill>
              <a:blip r:embed="rId15" cstate="print"/>
              <a:srcRect b="-4013"/>
              <a:stretch>
                <a:fillRect/>
              </a:stretch>
            </p:blipFill>
            <p:spPr bwMode="auto">
              <a:xfrm>
                <a:off x="1286160" y="4449808"/>
                <a:ext cx="1010802" cy="527416"/>
              </a:xfrm>
              <a:prstGeom prst="rect">
                <a:avLst/>
              </a:prstGeom>
              <a:noFill/>
              <a:ln w="9525">
                <a:noFill/>
                <a:miter lim="800000"/>
                <a:headEnd/>
                <a:tailEnd/>
              </a:ln>
            </p:spPr>
          </p:pic>
          <p:pic>
            <p:nvPicPr>
              <p:cNvPr id="106" name="Picture 105" descr="openstack_logo.jpg"/>
              <p:cNvPicPr>
                <a:picLocks noChangeAspect="1"/>
              </p:cNvPicPr>
              <p:nvPr/>
            </p:nvPicPr>
            <p:blipFill rotWithShape="1">
              <a:blip r:embed="rId18" cstate="print">
                <a:extLst>
                  <a:ext uri="{28A0092B-C50C-407E-A947-70E740481C1C}">
                    <a14:useLocalDpi xmlns:a14="http://schemas.microsoft.com/office/drawing/2010/main" val="0"/>
                  </a:ext>
                </a:extLst>
              </a:blip>
              <a:srcRect l="4286"/>
              <a:stretch/>
            </p:blipFill>
            <p:spPr>
              <a:xfrm>
                <a:off x="1455729" y="4599299"/>
                <a:ext cx="596066" cy="198041"/>
              </a:xfrm>
              <a:prstGeom prst="rect">
                <a:avLst/>
              </a:prstGeom>
            </p:spPr>
          </p:pic>
        </p:grpSp>
        <p:grpSp>
          <p:nvGrpSpPr>
            <p:cNvPr id="101" name="Group 100"/>
            <p:cNvGrpSpPr/>
            <p:nvPr/>
          </p:nvGrpSpPr>
          <p:grpSpPr>
            <a:xfrm>
              <a:off x="3510024" y="4381909"/>
              <a:ext cx="1010802" cy="527416"/>
              <a:chOff x="3510024" y="4453029"/>
              <a:chExt cx="1010802" cy="527416"/>
            </a:xfrm>
          </p:grpSpPr>
          <p:pic>
            <p:nvPicPr>
              <p:cNvPr id="102" name="Picture 101"/>
              <p:cNvPicPr>
                <a:picLocks noChangeAspect="1"/>
              </p:cNvPicPr>
              <p:nvPr/>
            </p:nvPicPr>
            <p:blipFill>
              <a:blip r:embed="rId15" cstate="print"/>
              <a:srcRect b="-4013"/>
              <a:stretch>
                <a:fillRect/>
              </a:stretch>
            </p:blipFill>
            <p:spPr bwMode="auto">
              <a:xfrm>
                <a:off x="3510024" y="4453029"/>
                <a:ext cx="1010802" cy="527416"/>
              </a:xfrm>
              <a:prstGeom prst="rect">
                <a:avLst/>
              </a:prstGeom>
              <a:noFill/>
              <a:ln w="9525">
                <a:noFill/>
                <a:miter lim="800000"/>
                <a:headEnd/>
                <a:tailEnd/>
              </a:ln>
            </p:spPr>
          </p:pic>
          <p:pic>
            <p:nvPicPr>
              <p:cNvPr id="103" name="Picture 102"/>
              <p:cNvPicPr>
                <a:picLocks noChangeAspect="1"/>
              </p:cNvPicPr>
              <p:nvPr/>
            </p:nvPicPr>
            <p:blipFill>
              <a:blip r:embed="rId19"/>
              <a:stretch>
                <a:fillRect/>
              </a:stretch>
            </p:blipFill>
            <p:spPr>
              <a:xfrm>
                <a:off x="3650837" y="4531964"/>
                <a:ext cx="327845" cy="327845"/>
              </a:xfrm>
              <a:prstGeom prst="rect">
                <a:avLst/>
              </a:prstGeom>
            </p:spPr>
          </p:pic>
          <p:sp>
            <p:nvSpPr>
              <p:cNvPr id="104" name="TextBox 103"/>
              <p:cNvSpPr txBox="1"/>
              <p:nvPr/>
            </p:nvSpPr>
            <p:spPr>
              <a:xfrm>
                <a:off x="3891577" y="4629329"/>
                <a:ext cx="438955" cy="163037"/>
              </a:xfrm>
              <a:prstGeom prst="rect">
                <a:avLst/>
              </a:prstGeom>
              <a:noFill/>
            </p:spPr>
            <p:txBody>
              <a:bodyPr wrap="none" rtlCol="0">
                <a:spAutoFit/>
              </a:bodyPr>
              <a:lstStyle/>
              <a:p>
                <a:pPr algn="ctr"/>
                <a:r>
                  <a:rPr lang="en-US" sz="1200" dirty="0" smtClean="0">
                    <a:solidFill>
                      <a:schemeClr val="bg2"/>
                    </a:solidFill>
                  </a:rPr>
                  <a:t>Azure</a:t>
                </a:r>
              </a:p>
            </p:txBody>
          </p:sp>
        </p:grpSp>
      </p:grpSp>
    </p:spTree>
    <p:extLst>
      <p:ext uri="{BB962C8B-B14F-4D97-AF65-F5344CB8AC3E}">
        <p14:creationId xmlns:p14="http://schemas.microsoft.com/office/powerpoint/2010/main" val="208781941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0" name="Elbow Connector 129"/>
          <p:cNvCxnSpPr/>
          <p:nvPr/>
        </p:nvCxnSpPr>
        <p:spPr>
          <a:xfrm rot="5400000">
            <a:off x="2201126" y="4120048"/>
            <a:ext cx="282832" cy="1019"/>
          </a:xfrm>
          <a:prstGeom prst="bentConnector3">
            <a:avLst/>
          </a:prstGeom>
          <a:ln w="19050">
            <a:solidFill>
              <a:schemeClr val="tx2">
                <a:lumMod val="65000"/>
                <a:lumOff val="35000"/>
              </a:schemeClr>
            </a:solidFill>
            <a:tailEnd type="none"/>
          </a:ln>
        </p:spPr>
        <p:style>
          <a:lnRef idx="1">
            <a:schemeClr val="accent1"/>
          </a:lnRef>
          <a:fillRef idx="0">
            <a:schemeClr val="accent1"/>
          </a:fillRef>
          <a:effectRef idx="0">
            <a:schemeClr val="accent1"/>
          </a:effectRef>
          <a:fontRef idx="minor">
            <a:schemeClr val="tx1"/>
          </a:fontRef>
        </p:style>
      </p:cxnSp>
      <p:sp>
        <p:nvSpPr>
          <p:cNvPr id="20482" name="Title 3"/>
          <p:cNvSpPr>
            <a:spLocks noGrp="1"/>
          </p:cNvSpPr>
          <p:nvPr>
            <p:ph type="title"/>
          </p:nvPr>
        </p:nvSpPr>
        <p:spPr>
          <a:xfrm>
            <a:off x="162729" y="161690"/>
            <a:ext cx="8410574" cy="460374"/>
          </a:xfrm>
        </p:spPr>
        <p:txBody>
          <a:bodyPr/>
          <a:lstStyle/>
          <a:p>
            <a:pPr algn="l"/>
            <a:r>
              <a:rPr lang="en-US" sz="2800" b="1" dirty="0" smtClean="0">
                <a:solidFill>
                  <a:srgbClr val="1C7B70"/>
                </a:solidFill>
              </a:rPr>
              <a:t>Pivotal Cloud Foundry High Level Architecture</a:t>
            </a:r>
            <a:endParaRPr lang="en-US" sz="2800" b="1" dirty="0">
              <a:solidFill>
                <a:srgbClr val="1C7B70"/>
              </a:solidFill>
            </a:endParaRPr>
          </a:p>
        </p:txBody>
      </p:sp>
      <p:grpSp>
        <p:nvGrpSpPr>
          <p:cNvPr id="20485" name="Group 20484"/>
          <p:cNvGrpSpPr/>
          <p:nvPr/>
        </p:nvGrpSpPr>
        <p:grpSpPr>
          <a:xfrm>
            <a:off x="609600" y="875442"/>
            <a:ext cx="3271754" cy="382406"/>
            <a:chOff x="525851" y="939503"/>
            <a:chExt cx="3271754" cy="382406"/>
          </a:xfrm>
        </p:grpSpPr>
        <p:pic>
          <p:nvPicPr>
            <p:cNvPr id="21" name="Picture 20" descr="Book alt 2 128x128.png"/>
            <p:cNvPicPr>
              <a:picLocks noChangeAspect="1"/>
            </p:cNvPicPr>
            <p:nvPr/>
          </p:nvPicPr>
          <p:blipFill>
            <a:blip r:embed="rId3" cstate="print">
              <a:grayscl/>
              <a:extLst>
                <a:ext uri="{28A0092B-C50C-407E-A947-70E740481C1C}">
                  <a14:useLocalDpi xmlns:a14="http://schemas.microsoft.com/office/drawing/2010/main" val="0"/>
                </a:ext>
              </a:extLst>
            </a:blip>
            <a:stretch>
              <a:fillRect/>
            </a:stretch>
          </p:blipFill>
          <p:spPr>
            <a:xfrm>
              <a:off x="525851" y="939504"/>
              <a:ext cx="325255" cy="325255"/>
            </a:xfrm>
            <a:prstGeom prst="rect">
              <a:avLst/>
            </a:prstGeom>
            <a:solidFill>
              <a:schemeClr val="bg1"/>
            </a:solidFill>
            <a:ln>
              <a:noFill/>
            </a:ln>
          </p:spPr>
        </p:pic>
        <p:pic>
          <p:nvPicPr>
            <p:cNvPr id="22" name="Picture 21" descr="Calendar 128x128.png"/>
            <p:cNvPicPr>
              <a:picLocks noChangeAspect="1"/>
            </p:cNvPicPr>
            <p:nvPr/>
          </p:nvPicPr>
          <p:blipFill>
            <a:blip r:embed="rId4" cstate="print">
              <a:grayscl/>
              <a:extLst>
                <a:ext uri="{28A0092B-C50C-407E-A947-70E740481C1C}">
                  <a14:useLocalDpi xmlns:a14="http://schemas.microsoft.com/office/drawing/2010/main" val="0"/>
                </a:ext>
              </a:extLst>
            </a:blip>
            <a:stretch>
              <a:fillRect/>
            </a:stretch>
          </p:blipFill>
          <p:spPr>
            <a:xfrm>
              <a:off x="2630496" y="939504"/>
              <a:ext cx="325255" cy="325255"/>
            </a:xfrm>
            <a:prstGeom prst="rect">
              <a:avLst/>
            </a:prstGeom>
            <a:solidFill>
              <a:schemeClr val="bg1"/>
            </a:solidFill>
            <a:ln>
              <a:noFill/>
            </a:ln>
          </p:spPr>
        </p:pic>
        <p:pic>
          <p:nvPicPr>
            <p:cNvPr id="23" name="Picture 22" descr="Factory 128x128.png"/>
            <p:cNvPicPr>
              <a:picLocks noChangeAspect="1"/>
            </p:cNvPicPr>
            <p:nvPr/>
          </p:nvPicPr>
          <p:blipFill>
            <a:blip r:embed="rId5" cstate="print">
              <a:grayscl/>
              <a:extLst>
                <a:ext uri="{28A0092B-C50C-407E-A947-70E740481C1C}">
                  <a14:useLocalDpi xmlns:a14="http://schemas.microsoft.com/office/drawing/2010/main" val="0"/>
                </a:ext>
              </a:extLst>
            </a:blip>
            <a:stretch>
              <a:fillRect/>
            </a:stretch>
          </p:blipFill>
          <p:spPr>
            <a:xfrm>
              <a:off x="1788638" y="939504"/>
              <a:ext cx="325255" cy="325255"/>
            </a:xfrm>
            <a:prstGeom prst="rect">
              <a:avLst/>
            </a:prstGeom>
            <a:solidFill>
              <a:schemeClr val="bg1"/>
            </a:solidFill>
            <a:ln>
              <a:noFill/>
            </a:ln>
          </p:spPr>
        </p:pic>
        <p:pic>
          <p:nvPicPr>
            <p:cNvPr id="24" name="Picture 23" descr="Iphone 128x128.png"/>
            <p:cNvPicPr>
              <a:picLocks noChangeAspect="1"/>
            </p:cNvPicPr>
            <p:nvPr/>
          </p:nvPicPr>
          <p:blipFill>
            <a:blip r:embed="rId6" cstate="print">
              <a:grayscl/>
              <a:extLst>
                <a:ext uri="{28A0092B-C50C-407E-A947-70E740481C1C}">
                  <a14:useLocalDpi xmlns:a14="http://schemas.microsoft.com/office/drawing/2010/main" val="0"/>
                </a:ext>
              </a:extLst>
            </a:blip>
            <a:stretch>
              <a:fillRect/>
            </a:stretch>
          </p:blipFill>
          <p:spPr>
            <a:xfrm>
              <a:off x="3051425" y="939504"/>
              <a:ext cx="325255" cy="325255"/>
            </a:xfrm>
            <a:prstGeom prst="rect">
              <a:avLst/>
            </a:prstGeom>
            <a:solidFill>
              <a:schemeClr val="bg1"/>
            </a:solidFill>
            <a:ln>
              <a:noFill/>
            </a:ln>
          </p:spPr>
        </p:pic>
        <p:pic>
          <p:nvPicPr>
            <p:cNvPr id="25" name="Picture 24" descr="Movie 128x128.png"/>
            <p:cNvPicPr>
              <a:picLocks noChangeAspect="1"/>
            </p:cNvPicPr>
            <p:nvPr/>
          </p:nvPicPr>
          <p:blipFill>
            <a:blip r:embed="rId7" cstate="print">
              <a:grayscl/>
              <a:extLst>
                <a:ext uri="{28A0092B-C50C-407E-A947-70E740481C1C}">
                  <a14:useLocalDpi xmlns:a14="http://schemas.microsoft.com/office/drawing/2010/main" val="0"/>
                </a:ext>
              </a:extLst>
            </a:blip>
            <a:stretch>
              <a:fillRect/>
            </a:stretch>
          </p:blipFill>
          <p:spPr>
            <a:xfrm>
              <a:off x="1367709" y="939504"/>
              <a:ext cx="325255" cy="325255"/>
            </a:xfrm>
            <a:prstGeom prst="rect">
              <a:avLst/>
            </a:prstGeom>
            <a:solidFill>
              <a:schemeClr val="bg1"/>
            </a:solidFill>
            <a:ln>
              <a:noFill/>
            </a:ln>
          </p:spPr>
        </p:pic>
        <p:pic>
          <p:nvPicPr>
            <p:cNvPr id="26" name="Picture 25" descr="Phone 128x128.png"/>
            <p:cNvPicPr>
              <a:picLocks noChangeAspect="1"/>
            </p:cNvPicPr>
            <p:nvPr/>
          </p:nvPicPr>
          <p:blipFill>
            <a:blip r:embed="rId8" cstate="print">
              <a:grayscl/>
              <a:extLst>
                <a:ext uri="{28A0092B-C50C-407E-A947-70E740481C1C}">
                  <a14:useLocalDpi xmlns:a14="http://schemas.microsoft.com/office/drawing/2010/main" val="0"/>
                </a:ext>
              </a:extLst>
            </a:blip>
            <a:stretch>
              <a:fillRect/>
            </a:stretch>
          </p:blipFill>
          <p:spPr>
            <a:xfrm>
              <a:off x="946780" y="939504"/>
              <a:ext cx="325255" cy="325255"/>
            </a:xfrm>
            <a:prstGeom prst="rect">
              <a:avLst/>
            </a:prstGeom>
            <a:solidFill>
              <a:schemeClr val="bg1"/>
            </a:solidFill>
            <a:ln>
              <a:noFill/>
            </a:ln>
          </p:spPr>
        </p:pic>
        <p:pic>
          <p:nvPicPr>
            <p:cNvPr id="27" name="Picture 26" descr="Slideshow 128x128.png"/>
            <p:cNvPicPr>
              <a:picLocks noChangeAspect="1"/>
            </p:cNvPicPr>
            <p:nvPr/>
          </p:nvPicPr>
          <p:blipFill>
            <a:blip r:embed="rId9" cstate="print">
              <a:grayscl/>
              <a:extLst>
                <a:ext uri="{28A0092B-C50C-407E-A947-70E740481C1C}">
                  <a14:useLocalDpi xmlns:a14="http://schemas.microsoft.com/office/drawing/2010/main" val="0"/>
                </a:ext>
              </a:extLst>
            </a:blip>
            <a:stretch>
              <a:fillRect/>
            </a:stretch>
          </p:blipFill>
          <p:spPr>
            <a:xfrm>
              <a:off x="3472353" y="939503"/>
              <a:ext cx="325252" cy="325253"/>
            </a:xfrm>
            <a:prstGeom prst="rect">
              <a:avLst/>
            </a:prstGeom>
            <a:solidFill>
              <a:schemeClr val="bg1"/>
            </a:solidFill>
            <a:ln>
              <a:noFill/>
            </a:ln>
          </p:spPr>
        </p:pic>
        <p:pic>
          <p:nvPicPr>
            <p:cNvPr id="28" name="Picture 27" descr="Users  alt 128x128.png"/>
            <p:cNvPicPr>
              <a:picLocks noChangeAspect="1"/>
            </p:cNvPicPr>
            <p:nvPr/>
          </p:nvPicPr>
          <p:blipFill>
            <a:blip r:embed="rId10" cstate="print">
              <a:grayscl/>
              <a:extLst>
                <a:ext uri="{28A0092B-C50C-407E-A947-70E740481C1C}">
                  <a14:useLocalDpi xmlns:a14="http://schemas.microsoft.com/office/drawing/2010/main" val="0"/>
                </a:ext>
              </a:extLst>
            </a:blip>
            <a:stretch>
              <a:fillRect/>
            </a:stretch>
          </p:blipFill>
          <p:spPr>
            <a:xfrm>
              <a:off x="2209567" y="939504"/>
              <a:ext cx="325255" cy="325255"/>
            </a:xfrm>
            <a:prstGeom prst="rect">
              <a:avLst/>
            </a:prstGeom>
            <a:solidFill>
              <a:schemeClr val="bg1"/>
            </a:solidFill>
            <a:ln>
              <a:noFill/>
            </a:ln>
          </p:spPr>
        </p:pic>
        <p:cxnSp>
          <p:nvCxnSpPr>
            <p:cNvPr id="29" name="Elbow Connector 28"/>
            <p:cNvCxnSpPr/>
            <p:nvPr/>
          </p:nvCxnSpPr>
          <p:spPr>
            <a:xfrm rot="5400000" flipH="1" flipV="1">
              <a:off x="2161727" y="-151342"/>
              <a:ext cx="3" cy="2946500"/>
            </a:xfrm>
            <a:prstGeom prst="bentConnector3">
              <a:avLst>
                <a:gd name="adj1" fmla="val -2147483647"/>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0" name="Elbow Connector 29"/>
            <p:cNvCxnSpPr>
              <a:stCxn id="26" idx="2"/>
              <a:endCxn id="24" idx="2"/>
            </p:cNvCxnSpPr>
            <p:nvPr/>
          </p:nvCxnSpPr>
          <p:spPr>
            <a:xfrm rot="16200000" flipH="1">
              <a:off x="2161730" y="212436"/>
              <a:ext cx="12700" cy="2104645"/>
            </a:xfrm>
            <a:prstGeom prst="bentConnector3">
              <a:avLst>
                <a:gd name="adj1" fmla="val 989890"/>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1" name="Elbow Connector 30"/>
            <p:cNvCxnSpPr>
              <a:stCxn id="25" idx="2"/>
              <a:endCxn id="22" idx="2"/>
            </p:cNvCxnSpPr>
            <p:nvPr/>
          </p:nvCxnSpPr>
          <p:spPr>
            <a:xfrm rot="16200000" flipH="1">
              <a:off x="2161730" y="633365"/>
              <a:ext cx="12700" cy="1262787"/>
            </a:xfrm>
            <a:prstGeom prst="bentConnector3">
              <a:avLst>
                <a:gd name="adj1" fmla="val 1009803"/>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2" name="Elbow Connector 31"/>
            <p:cNvCxnSpPr>
              <a:stCxn id="23" idx="2"/>
              <a:endCxn id="28" idx="2"/>
            </p:cNvCxnSpPr>
            <p:nvPr/>
          </p:nvCxnSpPr>
          <p:spPr>
            <a:xfrm rot="16200000" flipH="1">
              <a:off x="2161730" y="1054294"/>
              <a:ext cx="12700" cy="420929"/>
            </a:xfrm>
            <a:prstGeom prst="bentConnector3">
              <a:avLst>
                <a:gd name="adj1" fmla="val 989858"/>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grpSp>
      <p:sp>
        <p:nvSpPr>
          <p:cNvPr id="2" name="Rounded Rectangle 1"/>
          <p:cNvSpPr/>
          <p:nvPr/>
        </p:nvSpPr>
        <p:spPr>
          <a:xfrm>
            <a:off x="263682" y="1350712"/>
            <a:ext cx="3884986" cy="2466323"/>
          </a:xfrm>
          <a:prstGeom prst="roundRect">
            <a:avLst>
              <a:gd name="adj" fmla="val 1618"/>
            </a:avLst>
          </a:prstGeom>
          <a:solidFill>
            <a:schemeClr val="accent4">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bIns="45720" rtlCol="0" anchor="b"/>
          <a:lstStyle/>
          <a:p>
            <a:pPr algn="ctr"/>
            <a:r>
              <a:rPr lang="en-US" sz="1200" b="1" dirty="0" smtClean="0">
                <a:solidFill>
                  <a:srgbClr val="FFFFFF"/>
                </a:solidFill>
                <a:latin typeface="Arial"/>
              </a:rPr>
              <a:t>Pivotal CF Elastic Runtime</a:t>
            </a:r>
            <a:endParaRPr lang="en-US" sz="1200" b="1" dirty="0">
              <a:solidFill>
                <a:srgbClr val="FFFFFF"/>
              </a:solidFill>
              <a:latin typeface="Arial"/>
            </a:endParaRPr>
          </a:p>
        </p:txBody>
      </p:sp>
      <p:sp>
        <p:nvSpPr>
          <p:cNvPr id="42" name="Rounded Rectangle 41"/>
          <p:cNvSpPr/>
          <p:nvPr/>
        </p:nvSpPr>
        <p:spPr bwMode="auto">
          <a:xfrm>
            <a:off x="337918" y="1423575"/>
            <a:ext cx="2687453" cy="213867"/>
          </a:xfrm>
          <a:prstGeom prst="roundRect">
            <a:avLst>
              <a:gd name="adj" fmla="val 17740"/>
            </a:avLst>
          </a:prstGeom>
          <a:solidFill>
            <a:srgbClr val="33928A"/>
          </a:solidFill>
          <a:ln w="41275">
            <a:noFill/>
            <a:round/>
            <a:headEnd/>
            <a:tailEnd/>
          </a:ln>
        </p:spPr>
        <p:txBody>
          <a:bodyPr wrap="none" lIns="91440" tIns="0" rIns="91440" bIns="0" rtlCol="0" anchor="ctr"/>
          <a:lstStyle/>
          <a:p>
            <a:pPr algn="ctr"/>
            <a:r>
              <a:rPr lang="en-US" sz="1000" dirty="0">
                <a:solidFill>
                  <a:prstClr val="white">
                    <a:lumMod val="95000"/>
                  </a:prstClr>
                </a:solidFill>
                <a:latin typeface="Calibri"/>
              </a:rPr>
              <a:t>Dynamic </a:t>
            </a:r>
            <a:r>
              <a:rPr lang="en-US" sz="1000" dirty="0" smtClean="0">
                <a:solidFill>
                  <a:prstClr val="white">
                    <a:lumMod val="95000"/>
                  </a:prstClr>
                </a:solidFill>
                <a:latin typeface="Calibri"/>
              </a:rPr>
              <a:t>Router</a:t>
            </a:r>
          </a:p>
        </p:txBody>
      </p:sp>
      <p:sp>
        <p:nvSpPr>
          <p:cNvPr id="43" name="Oval 42"/>
          <p:cNvSpPr/>
          <p:nvPr/>
        </p:nvSpPr>
        <p:spPr>
          <a:xfrm>
            <a:off x="2319426" y="1453128"/>
            <a:ext cx="161925" cy="154453"/>
          </a:xfrm>
          <a:custGeom>
            <a:avLst/>
            <a:gdLst/>
            <a:ahLst/>
            <a:cxnLst/>
            <a:rect l="l" t="t" r="r" b="b"/>
            <a:pathLst>
              <a:path w="763984" h="763984">
                <a:moveTo>
                  <a:pt x="335323" y="444979"/>
                </a:moveTo>
                <a:lnTo>
                  <a:pt x="335323" y="590998"/>
                </a:lnTo>
                <a:lnTo>
                  <a:pt x="261293" y="590998"/>
                </a:lnTo>
                <a:lnTo>
                  <a:pt x="381992" y="747629"/>
                </a:lnTo>
                <a:lnTo>
                  <a:pt x="502691" y="590998"/>
                </a:lnTo>
                <a:lnTo>
                  <a:pt x="428661" y="590998"/>
                </a:lnTo>
                <a:lnTo>
                  <a:pt x="428661" y="444979"/>
                </a:lnTo>
                <a:close/>
                <a:moveTo>
                  <a:pt x="578572" y="261293"/>
                </a:moveTo>
                <a:lnTo>
                  <a:pt x="421941" y="381992"/>
                </a:lnTo>
                <a:lnTo>
                  <a:pt x="578572" y="502691"/>
                </a:lnTo>
                <a:lnTo>
                  <a:pt x="578572" y="428661"/>
                </a:lnTo>
                <a:lnTo>
                  <a:pt x="724591" y="428661"/>
                </a:lnTo>
                <a:lnTo>
                  <a:pt x="724591" y="335323"/>
                </a:lnTo>
                <a:lnTo>
                  <a:pt x="578572" y="335323"/>
                </a:lnTo>
                <a:close/>
                <a:moveTo>
                  <a:pt x="185411" y="261293"/>
                </a:moveTo>
                <a:lnTo>
                  <a:pt x="185411" y="335323"/>
                </a:lnTo>
                <a:lnTo>
                  <a:pt x="39392" y="335323"/>
                </a:lnTo>
                <a:lnTo>
                  <a:pt x="39392" y="428661"/>
                </a:lnTo>
                <a:lnTo>
                  <a:pt x="185411" y="428661"/>
                </a:lnTo>
                <a:lnTo>
                  <a:pt x="185411" y="502691"/>
                </a:lnTo>
                <a:lnTo>
                  <a:pt x="342042" y="381992"/>
                </a:lnTo>
                <a:close/>
                <a:moveTo>
                  <a:pt x="381992" y="16356"/>
                </a:moveTo>
                <a:lnTo>
                  <a:pt x="261293" y="172987"/>
                </a:lnTo>
                <a:lnTo>
                  <a:pt x="335323" y="172987"/>
                </a:lnTo>
                <a:lnTo>
                  <a:pt x="335323" y="319006"/>
                </a:lnTo>
                <a:lnTo>
                  <a:pt x="428661" y="319006"/>
                </a:lnTo>
                <a:lnTo>
                  <a:pt x="428661" y="172987"/>
                </a:lnTo>
                <a:lnTo>
                  <a:pt x="502691" y="172987"/>
                </a:lnTo>
                <a:close/>
                <a:moveTo>
                  <a:pt x="381992" y="0"/>
                </a:moveTo>
                <a:cubicBezTo>
                  <a:pt x="592960" y="0"/>
                  <a:pt x="763984" y="171024"/>
                  <a:pt x="763984" y="381992"/>
                </a:cubicBezTo>
                <a:cubicBezTo>
                  <a:pt x="763984" y="592960"/>
                  <a:pt x="592960" y="763984"/>
                  <a:pt x="381992" y="763984"/>
                </a:cubicBezTo>
                <a:cubicBezTo>
                  <a:pt x="171024" y="763984"/>
                  <a:pt x="0" y="592960"/>
                  <a:pt x="0" y="381992"/>
                </a:cubicBezTo>
                <a:cubicBezTo>
                  <a:pt x="0" y="171024"/>
                  <a:pt x="171024" y="0"/>
                  <a:pt x="381992"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solidFill>
                <a:srgbClr val="FFFFFF"/>
              </a:solidFill>
              <a:latin typeface="Arial"/>
            </a:endParaRPr>
          </a:p>
        </p:txBody>
      </p:sp>
      <p:sp>
        <p:nvSpPr>
          <p:cNvPr id="44" name="Rounded Rectangle 43"/>
          <p:cNvSpPr/>
          <p:nvPr/>
        </p:nvSpPr>
        <p:spPr bwMode="auto">
          <a:xfrm>
            <a:off x="343968" y="1708702"/>
            <a:ext cx="1327487" cy="214301"/>
          </a:xfrm>
          <a:prstGeom prst="roundRect">
            <a:avLst>
              <a:gd name="adj" fmla="val 9038"/>
            </a:avLst>
          </a:prstGeom>
          <a:solidFill>
            <a:srgbClr val="33928A"/>
          </a:solidFill>
          <a:ln w="41275">
            <a:noFill/>
            <a:round/>
            <a:headEnd/>
            <a:tailEnd/>
          </a:ln>
        </p:spPr>
        <p:txBody>
          <a:bodyPr wrap="none" lIns="91440" tIns="0" rIns="91440" bIns="0" rtlCol="0" anchor="ctr"/>
          <a:lstStyle/>
          <a:p>
            <a:r>
              <a:rPr lang="en-US" sz="1000" dirty="0" err="1" smtClean="0">
                <a:solidFill>
                  <a:prstClr val="white">
                    <a:lumMod val="95000"/>
                  </a:prstClr>
                </a:solidFill>
                <a:latin typeface="Calibri"/>
              </a:rPr>
              <a:t>OAuth</a:t>
            </a:r>
            <a:r>
              <a:rPr lang="en-US" sz="1000" dirty="0" smtClean="0">
                <a:solidFill>
                  <a:prstClr val="white">
                    <a:lumMod val="95000"/>
                  </a:prstClr>
                </a:solidFill>
                <a:latin typeface="Calibri"/>
              </a:rPr>
              <a:t> 2.0 Server (UAA)</a:t>
            </a:r>
            <a:endParaRPr lang="en-US" sz="1000" dirty="0">
              <a:solidFill>
                <a:prstClr val="white">
                  <a:lumMod val="95000"/>
                </a:prstClr>
              </a:solidFill>
              <a:latin typeface="Calibri"/>
            </a:endParaRPr>
          </a:p>
        </p:txBody>
      </p:sp>
      <p:sp>
        <p:nvSpPr>
          <p:cNvPr id="46" name="Rounded Rectangle 45"/>
          <p:cNvSpPr/>
          <p:nvPr/>
        </p:nvSpPr>
        <p:spPr bwMode="auto">
          <a:xfrm>
            <a:off x="339648" y="2551842"/>
            <a:ext cx="1855412" cy="705740"/>
          </a:xfrm>
          <a:prstGeom prst="roundRect">
            <a:avLst>
              <a:gd name="adj" fmla="val 2039"/>
            </a:avLst>
          </a:prstGeom>
          <a:solidFill>
            <a:srgbClr val="33928A"/>
          </a:solidFill>
          <a:ln w="41275">
            <a:noFill/>
            <a:round/>
            <a:headEnd/>
            <a:tailEnd/>
          </a:ln>
        </p:spPr>
        <p:txBody>
          <a:bodyPr wrap="none" lIns="91440" tIns="0" rIns="91440" bIns="0" rtlCol="0" anchor="t"/>
          <a:lstStyle/>
          <a:p>
            <a:pPr algn="ctr"/>
            <a:r>
              <a:rPr lang="en-US" sz="1000" dirty="0" smtClean="0">
                <a:solidFill>
                  <a:prstClr val="white">
                    <a:lumMod val="95000"/>
                  </a:prstClr>
                </a:solidFill>
                <a:latin typeface="Calibri"/>
              </a:rPr>
              <a:t>CELL</a:t>
            </a:r>
            <a:endParaRPr lang="en-US" sz="1000" dirty="0">
              <a:solidFill>
                <a:prstClr val="white">
                  <a:lumMod val="95000"/>
                </a:prstClr>
              </a:solidFill>
              <a:latin typeface="Calibri"/>
            </a:endParaRPr>
          </a:p>
        </p:txBody>
      </p:sp>
      <p:sp>
        <p:nvSpPr>
          <p:cNvPr id="48" name="Rounded Rectangle 47"/>
          <p:cNvSpPr/>
          <p:nvPr/>
        </p:nvSpPr>
        <p:spPr bwMode="auto">
          <a:xfrm>
            <a:off x="380237" y="2747430"/>
            <a:ext cx="1784821" cy="211485"/>
          </a:xfrm>
          <a:prstGeom prst="roundRect">
            <a:avLst>
              <a:gd name="adj" fmla="val 10428"/>
            </a:avLst>
          </a:prstGeom>
          <a:noFill/>
          <a:ln w="12700" cmpd="sng">
            <a:solidFill>
              <a:schemeClr val="bg1"/>
            </a:solidFill>
            <a:round/>
            <a:headEnd/>
            <a:tailEnd/>
          </a:ln>
        </p:spPr>
        <p:txBody>
          <a:bodyPr wrap="none" lIns="91440" tIns="0" rIns="91440" bIns="0" rtlCol="0" anchor="ctr"/>
          <a:lstStyle/>
          <a:p>
            <a:r>
              <a:rPr lang="en-US" sz="1000" dirty="0">
                <a:solidFill>
                  <a:prstClr val="white">
                    <a:lumMod val="95000"/>
                  </a:prstClr>
                </a:solidFill>
                <a:latin typeface="Calibri"/>
              </a:rPr>
              <a:t>G</a:t>
            </a:r>
            <a:r>
              <a:rPr lang="en-US" sz="1000" dirty="0" smtClean="0">
                <a:solidFill>
                  <a:prstClr val="white">
                    <a:lumMod val="95000"/>
                  </a:prstClr>
                </a:solidFill>
                <a:latin typeface="Calibri"/>
              </a:rPr>
              <a:t>arden</a:t>
            </a:r>
          </a:p>
        </p:txBody>
      </p:sp>
      <p:sp>
        <p:nvSpPr>
          <p:cNvPr id="49" name="Rounded Rectangle 48"/>
          <p:cNvSpPr/>
          <p:nvPr/>
        </p:nvSpPr>
        <p:spPr bwMode="auto">
          <a:xfrm>
            <a:off x="380237" y="3004114"/>
            <a:ext cx="1784821" cy="211485"/>
          </a:xfrm>
          <a:prstGeom prst="roundRect">
            <a:avLst>
              <a:gd name="adj" fmla="val 10428"/>
            </a:avLst>
          </a:prstGeom>
          <a:noFill/>
          <a:ln w="12700" cmpd="sng">
            <a:solidFill>
              <a:schemeClr val="bg1"/>
            </a:solidFill>
            <a:round/>
            <a:headEnd/>
            <a:tailEnd/>
          </a:ln>
        </p:spPr>
        <p:txBody>
          <a:bodyPr wrap="none" lIns="91440" tIns="0" rIns="91440" bIns="0" rtlCol="0" anchor="ctr"/>
          <a:lstStyle/>
          <a:p>
            <a:r>
              <a:rPr lang="en-US" sz="1000" dirty="0" smtClean="0">
                <a:solidFill>
                  <a:prstClr val="white">
                    <a:lumMod val="95000"/>
                  </a:prstClr>
                </a:solidFill>
                <a:latin typeface="Calibri"/>
              </a:rPr>
              <a:t>Build Packs</a:t>
            </a:r>
          </a:p>
        </p:txBody>
      </p:sp>
      <p:sp>
        <p:nvSpPr>
          <p:cNvPr id="51" name="Diamond 87"/>
          <p:cNvSpPr/>
          <p:nvPr/>
        </p:nvSpPr>
        <p:spPr>
          <a:xfrm>
            <a:off x="1837961" y="2771799"/>
            <a:ext cx="152694" cy="164323"/>
          </a:xfrm>
          <a:custGeom>
            <a:avLst/>
            <a:gdLst/>
            <a:ahLst/>
            <a:cxnLst/>
            <a:rect l="l" t="t" r="r" b="b"/>
            <a:pathLst>
              <a:path w="1218612" h="1374854">
                <a:moveTo>
                  <a:pt x="0" y="387409"/>
                </a:moveTo>
                <a:lnTo>
                  <a:pt x="572777" y="715013"/>
                </a:lnTo>
                <a:lnTo>
                  <a:pt x="575677" y="1374854"/>
                </a:lnTo>
                <a:lnTo>
                  <a:pt x="2898" y="1047249"/>
                </a:lnTo>
                <a:close/>
                <a:moveTo>
                  <a:pt x="1218612" y="377883"/>
                </a:moveTo>
                <a:lnTo>
                  <a:pt x="1215714" y="1037723"/>
                </a:lnTo>
                <a:lnTo>
                  <a:pt x="642936" y="1365328"/>
                </a:lnTo>
                <a:lnTo>
                  <a:pt x="645836" y="705487"/>
                </a:lnTo>
                <a:close/>
                <a:moveTo>
                  <a:pt x="608027" y="0"/>
                </a:moveTo>
                <a:lnTo>
                  <a:pt x="1179527" y="329827"/>
                </a:lnTo>
                <a:lnTo>
                  <a:pt x="608027" y="659653"/>
                </a:lnTo>
                <a:lnTo>
                  <a:pt x="36526" y="329827"/>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solidFill>
                <a:srgbClr val="FFFFFF"/>
              </a:solidFill>
              <a:latin typeface="Arial"/>
            </a:endParaRPr>
          </a:p>
        </p:txBody>
      </p:sp>
      <p:sp>
        <p:nvSpPr>
          <p:cNvPr id="52" name="Rectangle 102"/>
          <p:cNvSpPr/>
          <p:nvPr/>
        </p:nvSpPr>
        <p:spPr>
          <a:xfrm>
            <a:off x="1859662" y="3026402"/>
            <a:ext cx="141342" cy="164604"/>
          </a:xfrm>
          <a:custGeom>
            <a:avLst/>
            <a:gdLst/>
            <a:ahLst/>
            <a:cxnLst/>
            <a:rect l="l" t="t" r="r" b="b"/>
            <a:pathLst>
              <a:path w="611982" h="657475">
                <a:moveTo>
                  <a:pt x="333375" y="406262"/>
                </a:moveTo>
                <a:lnTo>
                  <a:pt x="561975" y="406262"/>
                </a:lnTo>
                <a:lnTo>
                  <a:pt x="561975" y="657475"/>
                </a:lnTo>
                <a:lnTo>
                  <a:pt x="333375" y="657475"/>
                </a:lnTo>
                <a:close/>
                <a:moveTo>
                  <a:pt x="45244" y="406262"/>
                </a:moveTo>
                <a:lnTo>
                  <a:pt x="273844" y="406262"/>
                </a:lnTo>
                <a:lnTo>
                  <a:pt x="273844" y="657475"/>
                </a:lnTo>
                <a:lnTo>
                  <a:pt x="45244" y="657475"/>
                </a:lnTo>
                <a:close/>
                <a:moveTo>
                  <a:pt x="171419" y="48695"/>
                </a:moveTo>
                <a:cubicBezTo>
                  <a:pt x="155741" y="47045"/>
                  <a:pt x="140358" y="52540"/>
                  <a:pt x="127064" y="68094"/>
                </a:cubicBezTo>
                <a:cubicBezTo>
                  <a:pt x="82391" y="123816"/>
                  <a:pt x="155802" y="169538"/>
                  <a:pt x="237066" y="176978"/>
                </a:cubicBezTo>
                <a:cubicBezTo>
                  <a:pt x="248675" y="178041"/>
                  <a:pt x="260444" y="178322"/>
                  <a:pt x="272053" y="177740"/>
                </a:cubicBezTo>
                <a:cubicBezTo>
                  <a:pt x="268136" y="122896"/>
                  <a:pt x="218451" y="53645"/>
                  <a:pt x="171419" y="48695"/>
                </a:cubicBezTo>
                <a:close/>
                <a:moveTo>
                  <a:pt x="440565" y="48694"/>
                </a:moveTo>
                <a:cubicBezTo>
                  <a:pt x="393532" y="53644"/>
                  <a:pt x="343847" y="122895"/>
                  <a:pt x="339931" y="177739"/>
                </a:cubicBezTo>
                <a:cubicBezTo>
                  <a:pt x="351539" y="178321"/>
                  <a:pt x="363308" y="178040"/>
                  <a:pt x="374917" y="176977"/>
                </a:cubicBezTo>
                <a:cubicBezTo>
                  <a:pt x="456181" y="169537"/>
                  <a:pt x="529593" y="123815"/>
                  <a:pt x="484920" y="68093"/>
                </a:cubicBezTo>
                <a:cubicBezTo>
                  <a:pt x="471625" y="52539"/>
                  <a:pt x="456242" y="47044"/>
                  <a:pt x="440565" y="48694"/>
                </a:cubicBezTo>
                <a:close/>
                <a:moveTo>
                  <a:pt x="448567" y="477"/>
                </a:moveTo>
                <a:cubicBezTo>
                  <a:pt x="475777" y="-2373"/>
                  <a:pt x="502500" y="7341"/>
                  <a:pt x="525630" y="34740"/>
                </a:cubicBezTo>
                <a:cubicBezTo>
                  <a:pt x="601817" y="130930"/>
                  <a:pt x="481063" y="209852"/>
                  <a:pt x="343333" y="224089"/>
                </a:cubicBezTo>
                <a:lnTo>
                  <a:pt x="580964" y="224089"/>
                </a:lnTo>
                <a:cubicBezTo>
                  <a:pt x="598095" y="224089"/>
                  <a:pt x="611982" y="241448"/>
                  <a:pt x="611982" y="262862"/>
                </a:cubicBezTo>
                <a:lnTo>
                  <a:pt x="611982" y="355059"/>
                </a:lnTo>
                <a:lnTo>
                  <a:pt x="338138" y="355059"/>
                </a:lnTo>
                <a:lnTo>
                  <a:pt x="338138" y="225202"/>
                </a:lnTo>
                <a:lnTo>
                  <a:pt x="337357" y="225369"/>
                </a:lnTo>
                <a:lnTo>
                  <a:pt x="337688" y="227094"/>
                </a:lnTo>
                <a:cubicBezTo>
                  <a:pt x="327155" y="227649"/>
                  <a:pt x="316546" y="227789"/>
                  <a:pt x="305967" y="226454"/>
                </a:cubicBezTo>
                <a:cubicBezTo>
                  <a:pt x="295404" y="227788"/>
                  <a:pt x="284812" y="227647"/>
                  <a:pt x="274296" y="227093"/>
                </a:cubicBezTo>
                <a:lnTo>
                  <a:pt x="274717" y="225390"/>
                </a:lnTo>
                <a:lnTo>
                  <a:pt x="273844" y="225202"/>
                </a:lnTo>
                <a:lnTo>
                  <a:pt x="273844" y="355059"/>
                </a:lnTo>
                <a:lnTo>
                  <a:pt x="0" y="355059"/>
                </a:lnTo>
                <a:lnTo>
                  <a:pt x="0" y="262862"/>
                </a:lnTo>
                <a:cubicBezTo>
                  <a:pt x="0" y="241448"/>
                  <a:pt x="13887" y="224089"/>
                  <a:pt x="31018" y="224089"/>
                </a:cubicBezTo>
                <a:lnTo>
                  <a:pt x="268646" y="224089"/>
                </a:lnTo>
                <a:cubicBezTo>
                  <a:pt x="130918" y="209852"/>
                  <a:pt x="10167" y="130930"/>
                  <a:pt x="86353" y="34741"/>
                </a:cubicBezTo>
                <a:cubicBezTo>
                  <a:pt x="155580" y="-47261"/>
                  <a:pt x="256978" y="29146"/>
                  <a:pt x="307289" y="126712"/>
                </a:cubicBezTo>
                <a:cubicBezTo>
                  <a:pt x="338790" y="61129"/>
                  <a:pt x="394637" y="6125"/>
                  <a:pt x="448567" y="477"/>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solidFill>
                <a:srgbClr val="FFFFFF"/>
              </a:solidFill>
              <a:latin typeface="Arial"/>
            </a:endParaRPr>
          </a:p>
        </p:txBody>
      </p:sp>
      <p:sp>
        <p:nvSpPr>
          <p:cNvPr id="53" name="Rounded Rectangle 52"/>
          <p:cNvSpPr/>
          <p:nvPr/>
        </p:nvSpPr>
        <p:spPr bwMode="auto">
          <a:xfrm>
            <a:off x="1702015" y="1708702"/>
            <a:ext cx="1327487" cy="214301"/>
          </a:xfrm>
          <a:prstGeom prst="roundRect">
            <a:avLst>
              <a:gd name="adj" fmla="val 9038"/>
            </a:avLst>
          </a:prstGeom>
          <a:solidFill>
            <a:srgbClr val="33928A"/>
          </a:solidFill>
          <a:ln w="41275">
            <a:noFill/>
            <a:round/>
            <a:headEnd/>
            <a:tailEnd/>
          </a:ln>
        </p:spPr>
        <p:txBody>
          <a:bodyPr wrap="none" lIns="91440" tIns="0" rIns="91440" bIns="0" rtlCol="0" anchor="ctr"/>
          <a:lstStyle/>
          <a:p>
            <a:r>
              <a:rPr lang="en-US" sz="1000" dirty="0" smtClean="0">
                <a:solidFill>
                  <a:prstClr val="white">
                    <a:lumMod val="95000"/>
                  </a:prstClr>
                </a:solidFill>
                <a:latin typeface="Calibri"/>
              </a:rPr>
              <a:t>Login Server</a:t>
            </a:r>
            <a:endParaRPr lang="en-US" sz="1000" dirty="0">
              <a:solidFill>
                <a:prstClr val="white">
                  <a:lumMod val="95000"/>
                </a:prstClr>
              </a:solidFill>
              <a:latin typeface="Calibri"/>
            </a:endParaRPr>
          </a:p>
        </p:txBody>
      </p:sp>
      <p:sp>
        <p:nvSpPr>
          <p:cNvPr id="54" name="Oval 84"/>
          <p:cNvSpPr/>
          <p:nvPr/>
        </p:nvSpPr>
        <p:spPr>
          <a:xfrm>
            <a:off x="2686220" y="1776993"/>
            <a:ext cx="224905" cy="108637"/>
          </a:xfrm>
          <a:custGeom>
            <a:avLst/>
            <a:gdLst/>
            <a:ahLst/>
            <a:cxnLst/>
            <a:rect l="l" t="t" r="r" b="b"/>
            <a:pathLst>
              <a:path w="2065579" h="1046012">
                <a:moveTo>
                  <a:pt x="1760487" y="351205"/>
                </a:moveTo>
                <a:cubicBezTo>
                  <a:pt x="1665603" y="351205"/>
                  <a:pt x="1588685" y="428123"/>
                  <a:pt x="1588685" y="523007"/>
                </a:cubicBezTo>
                <a:cubicBezTo>
                  <a:pt x="1588685" y="617891"/>
                  <a:pt x="1665603" y="694809"/>
                  <a:pt x="1760487" y="694809"/>
                </a:cubicBezTo>
                <a:cubicBezTo>
                  <a:pt x="1855371" y="694809"/>
                  <a:pt x="1932289" y="617891"/>
                  <a:pt x="1932289" y="523007"/>
                </a:cubicBezTo>
                <a:cubicBezTo>
                  <a:pt x="1932289" y="428123"/>
                  <a:pt x="1855371" y="351205"/>
                  <a:pt x="1760487" y="351205"/>
                </a:cubicBezTo>
                <a:close/>
                <a:moveTo>
                  <a:pt x="1542573" y="0"/>
                </a:moveTo>
                <a:cubicBezTo>
                  <a:pt x="1831421" y="0"/>
                  <a:pt x="2065579" y="234158"/>
                  <a:pt x="2065579" y="523006"/>
                </a:cubicBezTo>
                <a:cubicBezTo>
                  <a:pt x="2065579" y="811854"/>
                  <a:pt x="1831421" y="1046012"/>
                  <a:pt x="1542573" y="1046012"/>
                </a:cubicBezTo>
                <a:cubicBezTo>
                  <a:pt x="1320299" y="1046012"/>
                  <a:pt x="1130410" y="907353"/>
                  <a:pt x="1055933" y="711331"/>
                </a:cubicBezTo>
                <a:lnTo>
                  <a:pt x="188330" y="711331"/>
                </a:lnTo>
                <a:lnTo>
                  <a:pt x="188327" y="711334"/>
                </a:lnTo>
                <a:lnTo>
                  <a:pt x="0" y="523007"/>
                </a:lnTo>
                <a:lnTo>
                  <a:pt x="187821" y="335186"/>
                </a:lnTo>
                <a:lnTo>
                  <a:pt x="369695" y="517060"/>
                </a:lnTo>
                <a:lnTo>
                  <a:pt x="552076" y="334679"/>
                </a:lnTo>
                <a:lnTo>
                  <a:pt x="554444" y="334679"/>
                </a:lnTo>
                <a:lnTo>
                  <a:pt x="736824" y="517059"/>
                </a:lnTo>
                <a:lnTo>
                  <a:pt x="919204" y="334679"/>
                </a:lnTo>
                <a:lnTo>
                  <a:pt x="1055934" y="334679"/>
                </a:lnTo>
                <a:cubicBezTo>
                  <a:pt x="1130411" y="138659"/>
                  <a:pt x="1320300" y="0"/>
                  <a:pt x="1542573"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sz="900">
              <a:solidFill>
                <a:srgbClr val="FFFFFF"/>
              </a:solidFill>
              <a:latin typeface="Arial"/>
            </a:endParaRPr>
          </a:p>
        </p:txBody>
      </p:sp>
      <p:sp>
        <p:nvSpPr>
          <p:cNvPr id="55" name="Rounded Rectangle 54"/>
          <p:cNvSpPr/>
          <p:nvPr/>
        </p:nvSpPr>
        <p:spPr bwMode="auto">
          <a:xfrm>
            <a:off x="337919" y="1976932"/>
            <a:ext cx="861588" cy="182807"/>
          </a:xfrm>
          <a:prstGeom prst="roundRect">
            <a:avLst>
              <a:gd name="adj" fmla="val 9038"/>
            </a:avLst>
          </a:prstGeom>
          <a:solidFill>
            <a:srgbClr val="33928A"/>
          </a:solidFill>
          <a:ln w="41275">
            <a:noFill/>
            <a:round/>
            <a:headEnd/>
            <a:tailEnd/>
          </a:ln>
        </p:spPr>
        <p:txBody>
          <a:bodyPr wrap="none" lIns="91440" tIns="0" rIns="91440" bIns="0" rtlCol="0" anchor="ctr"/>
          <a:lstStyle/>
          <a:p>
            <a:r>
              <a:rPr lang="en-US" sz="1000" dirty="0" smtClean="0">
                <a:solidFill>
                  <a:prstClr val="white">
                    <a:lumMod val="95000"/>
                  </a:prstClr>
                </a:solidFill>
                <a:latin typeface="Calibri"/>
              </a:rPr>
              <a:t>CC &amp; CC Bridge</a:t>
            </a:r>
            <a:endParaRPr lang="en-US" sz="1000" dirty="0">
              <a:solidFill>
                <a:prstClr val="white">
                  <a:lumMod val="95000"/>
                </a:prstClr>
              </a:solidFill>
              <a:latin typeface="Calibri"/>
            </a:endParaRPr>
          </a:p>
        </p:txBody>
      </p:sp>
      <p:sp>
        <p:nvSpPr>
          <p:cNvPr id="57" name="Rounded Rectangle 56"/>
          <p:cNvSpPr/>
          <p:nvPr/>
        </p:nvSpPr>
        <p:spPr bwMode="auto">
          <a:xfrm>
            <a:off x="2236519" y="2553001"/>
            <a:ext cx="795810" cy="705330"/>
          </a:xfrm>
          <a:prstGeom prst="roundRect">
            <a:avLst>
              <a:gd name="adj" fmla="val 2039"/>
            </a:avLst>
          </a:prstGeom>
          <a:solidFill>
            <a:srgbClr val="33928A"/>
          </a:solidFill>
          <a:ln w="41275">
            <a:noFill/>
            <a:round/>
            <a:headEnd/>
            <a:tailEnd/>
          </a:ln>
        </p:spPr>
        <p:txBody>
          <a:bodyPr wrap="none" lIns="91440" tIns="0" rIns="91440" bIns="0" rtlCol="0" anchor="t"/>
          <a:lstStyle/>
          <a:p>
            <a:pPr algn="ctr"/>
            <a:r>
              <a:rPr lang="en-US" sz="1000" dirty="0" smtClean="0">
                <a:solidFill>
                  <a:prstClr val="white">
                    <a:lumMod val="95000"/>
                  </a:prstClr>
                </a:solidFill>
                <a:latin typeface="Calibri"/>
              </a:rPr>
              <a:t>Blob Store</a:t>
            </a:r>
            <a:endParaRPr lang="en-US" sz="1000" dirty="0">
              <a:solidFill>
                <a:prstClr val="white">
                  <a:lumMod val="95000"/>
                </a:prstClr>
              </a:solidFill>
              <a:latin typeface="Calibri"/>
            </a:endParaRPr>
          </a:p>
        </p:txBody>
      </p:sp>
      <p:sp>
        <p:nvSpPr>
          <p:cNvPr id="58" name="Rounded Rectangle 57"/>
          <p:cNvSpPr/>
          <p:nvPr/>
        </p:nvSpPr>
        <p:spPr bwMode="auto">
          <a:xfrm>
            <a:off x="342049" y="2259620"/>
            <a:ext cx="2687453" cy="213790"/>
          </a:xfrm>
          <a:prstGeom prst="roundRect">
            <a:avLst>
              <a:gd name="adj" fmla="val 17740"/>
            </a:avLst>
          </a:prstGeom>
          <a:solidFill>
            <a:srgbClr val="33928A"/>
          </a:solidFill>
          <a:ln w="41275">
            <a:noFill/>
            <a:round/>
            <a:headEnd/>
            <a:tailEnd/>
          </a:ln>
        </p:spPr>
        <p:txBody>
          <a:bodyPr wrap="none" lIns="91440" tIns="0" rIns="91440" bIns="0" rtlCol="0" anchor="ctr"/>
          <a:lstStyle/>
          <a:p>
            <a:pPr algn="ctr"/>
            <a:r>
              <a:rPr lang="en-US" sz="1000" dirty="0" smtClean="0">
                <a:solidFill>
                  <a:prstClr val="white">
                    <a:lumMod val="95000"/>
                  </a:prstClr>
                </a:solidFill>
                <a:latin typeface="Calibri"/>
              </a:rPr>
              <a:t>BBS/</a:t>
            </a:r>
            <a:r>
              <a:rPr lang="en-US" sz="1000" dirty="0" err="1" smtClean="0">
                <a:solidFill>
                  <a:prstClr val="white">
                    <a:lumMod val="95000"/>
                  </a:prstClr>
                </a:solidFill>
                <a:latin typeface="Calibri"/>
              </a:rPr>
              <a:t>etcd</a:t>
            </a:r>
            <a:endParaRPr lang="en-US" sz="1000" dirty="0" smtClean="0">
              <a:solidFill>
                <a:prstClr val="white">
                  <a:lumMod val="95000"/>
                </a:prstClr>
              </a:solidFill>
              <a:latin typeface="Calibri"/>
            </a:endParaRPr>
          </a:p>
        </p:txBody>
      </p:sp>
      <p:sp>
        <p:nvSpPr>
          <p:cNvPr id="59" name="Rounded Rectangle 58"/>
          <p:cNvSpPr/>
          <p:nvPr/>
        </p:nvSpPr>
        <p:spPr bwMode="auto">
          <a:xfrm>
            <a:off x="337918" y="3316243"/>
            <a:ext cx="889199" cy="213790"/>
          </a:xfrm>
          <a:prstGeom prst="roundRect">
            <a:avLst>
              <a:gd name="adj" fmla="val 17740"/>
            </a:avLst>
          </a:prstGeom>
          <a:solidFill>
            <a:srgbClr val="33928A"/>
          </a:solidFill>
          <a:ln w="41275">
            <a:noFill/>
            <a:round/>
            <a:headEnd/>
            <a:tailEnd/>
          </a:ln>
        </p:spPr>
        <p:txBody>
          <a:bodyPr wrap="none" lIns="91440" tIns="0" rIns="91440" bIns="0" rtlCol="0" anchor="ctr"/>
          <a:lstStyle/>
          <a:p>
            <a:pPr algn="ctr"/>
            <a:r>
              <a:rPr lang="en-US" sz="1000" dirty="0" smtClean="0">
                <a:solidFill>
                  <a:prstClr val="white">
                    <a:lumMod val="95000"/>
                  </a:prstClr>
                </a:solidFill>
                <a:latin typeface="Calibri"/>
              </a:rPr>
              <a:t>Sys Log </a:t>
            </a:r>
          </a:p>
        </p:txBody>
      </p:sp>
      <p:sp>
        <p:nvSpPr>
          <p:cNvPr id="60" name="Teardrop 133"/>
          <p:cNvSpPr/>
          <p:nvPr/>
        </p:nvSpPr>
        <p:spPr>
          <a:xfrm rot="11254553">
            <a:off x="2516227" y="2281302"/>
            <a:ext cx="205847" cy="173259"/>
          </a:xfrm>
          <a:custGeom>
            <a:avLst/>
            <a:gdLst/>
            <a:ahLst/>
            <a:cxnLst/>
            <a:rect l="l" t="t" r="r" b="b"/>
            <a:pathLst>
              <a:path w="977409" h="862463">
                <a:moveTo>
                  <a:pt x="259894" y="587617"/>
                </a:moveTo>
                <a:cubicBezTo>
                  <a:pt x="303121" y="581868"/>
                  <a:pt x="333503" y="542165"/>
                  <a:pt x="327754" y="498938"/>
                </a:cubicBezTo>
                <a:cubicBezTo>
                  <a:pt x="322005" y="455710"/>
                  <a:pt x="282301" y="425328"/>
                  <a:pt x="239074" y="431078"/>
                </a:cubicBezTo>
                <a:cubicBezTo>
                  <a:pt x="195846" y="436827"/>
                  <a:pt x="165465" y="476530"/>
                  <a:pt x="171214" y="519757"/>
                </a:cubicBezTo>
                <a:cubicBezTo>
                  <a:pt x="176963" y="562985"/>
                  <a:pt x="216666" y="593367"/>
                  <a:pt x="259894" y="587617"/>
                </a:cubicBezTo>
                <a:close/>
                <a:moveTo>
                  <a:pt x="496117" y="556200"/>
                </a:moveTo>
                <a:cubicBezTo>
                  <a:pt x="539344" y="550450"/>
                  <a:pt x="569726" y="510747"/>
                  <a:pt x="563976" y="467520"/>
                </a:cubicBezTo>
                <a:cubicBezTo>
                  <a:pt x="558227" y="424293"/>
                  <a:pt x="518524" y="393911"/>
                  <a:pt x="475297" y="399660"/>
                </a:cubicBezTo>
                <a:cubicBezTo>
                  <a:pt x="432069" y="405409"/>
                  <a:pt x="401688" y="445112"/>
                  <a:pt x="407437" y="488340"/>
                </a:cubicBezTo>
                <a:cubicBezTo>
                  <a:pt x="413186" y="531567"/>
                  <a:pt x="452889" y="561949"/>
                  <a:pt x="496117" y="556200"/>
                </a:cubicBezTo>
                <a:close/>
                <a:moveTo>
                  <a:pt x="732341" y="524782"/>
                </a:moveTo>
                <a:cubicBezTo>
                  <a:pt x="775568" y="519033"/>
                  <a:pt x="805950" y="479329"/>
                  <a:pt x="800200" y="436102"/>
                </a:cubicBezTo>
                <a:cubicBezTo>
                  <a:pt x="794451" y="392875"/>
                  <a:pt x="754748" y="362493"/>
                  <a:pt x="711521" y="368242"/>
                </a:cubicBezTo>
                <a:cubicBezTo>
                  <a:pt x="668293" y="373991"/>
                  <a:pt x="637912" y="413695"/>
                  <a:pt x="643661" y="456922"/>
                </a:cubicBezTo>
                <a:cubicBezTo>
                  <a:pt x="649410" y="500149"/>
                  <a:pt x="689113" y="530531"/>
                  <a:pt x="732341" y="524782"/>
                </a:cubicBezTo>
                <a:close/>
                <a:moveTo>
                  <a:pt x="539319" y="856951"/>
                </a:moveTo>
                <a:cubicBezTo>
                  <a:pt x="270888" y="892653"/>
                  <a:pt x="30621" y="751209"/>
                  <a:pt x="2667" y="541027"/>
                </a:cubicBezTo>
                <a:cubicBezTo>
                  <a:pt x="-25288" y="330846"/>
                  <a:pt x="169657" y="131519"/>
                  <a:pt x="438089" y="95817"/>
                </a:cubicBezTo>
                <a:cubicBezTo>
                  <a:pt x="491646" y="88694"/>
                  <a:pt x="544084" y="88623"/>
                  <a:pt x="593712" y="96560"/>
                </a:cubicBezTo>
                <a:cubicBezTo>
                  <a:pt x="709420" y="94638"/>
                  <a:pt x="825104" y="62149"/>
                  <a:pt x="940790" y="0"/>
                </a:cubicBezTo>
                <a:cubicBezTo>
                  <a:pt x="908291" y="72634"/>
                  <a:pt x="884680" y="145268"/>
                  <a:pt x="870775" y="218069"/>
                </a:cubicBezTo>
                <a:cubicBezTo>
                  <a:pt x="927482" y="270002"/>
                  <a:pt x="964730" y="336463"/>
                  <a:pt x="974742" y="411741"/>
                </a:cubicBezTo>
                <a:cubicBezTo>
                  <a:pt x="1002697" y="621923"/>
                  <a:pt x="807751" y="821250"/>
                  <a:pt x="539319" y="856951"/>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solidFill>
                <a:srgbClr val="FFFFFF"/>
              </a:solidFill>
              <a:latin typeface="Arial"/>
            </a:endParaRPr>
          </a:p>
        </p:txBody>
      </p:sp>
      <p:sp>
        <p:nvSpPr>
          <p:cNvPr id="47" name="Rounded Rectangle 46"/>
          <p:cNvSpPr/>
          <p:nvPr/>
        </p:nvSpPr>
        <p:spPr bwMode="auto">
          <a:xfrm rot="16200000">
            <a:off x="3093802" y="2429843"/>
            <a:ext cx="2484393" cy="289989"/>
          </a:xfrm>
          <a:prstGeom prst="roundRect">
            <a:avLst>
              <a:gd name="adj" fmla="val 17740"/>
            </a:avLst>
          </a:prstGeom>
          <a:solidFill>
            <a:srgbClr val="137DA0"/>
          </a:solidFill>
          <a:ln w="41275">
            <a:noFill/>
            <a:round/>
            <a:headEnd/>
            <a:tailEnd/>
          </a:ln>
        </p:spPr>
        <p:txBody>
          <a:bodyPr wrap="none" lIns="91440" tIns="0" rIns="91440" bIns="0" rtlCol="0" anchor="ctr"/>
          <a:lstStyle/>
          <a:p>
            <a:pPr algn="ctr"/>
            <a:r>
              <a:rPr lang="en-US" sz="1200" dirty="0" smtClean="0">
                <a:solidFill>
                  <a:schemeClr val="bg1"/>
                </a:solidFill>
                <a:latin typeface="Calibri"/>
              </a:rPr>
              <a:t>Service Brokers</a:t>
            </a:r>
          </a:p>
        </p:txBody>
      </p:sp>
      <p:sp>
        <p:nvSpPr>
          <p:cNvPr id="61" name="Rectangle 175"/>
          <p:cNvSpPr/>
          <p:nvPr/>
        </p:nvSpPr>
        <p:spPr>
          <a:xfrm rot="16200000">
            <a:off x="4265613" y="1655216"/>
            <a:ext cx="159794" cy="152419"/>
          </a:xfrm>
          <a:custGeom>
            <a:avLst/>
            <a:gdLst/>
            <a:ahLst/>
            <a:cxnLst/>
            <a:rect l="l" t="t" r="r" b="b"/>
            <a:pathLst>
              <a:path w="3195025" h="3194985">
                <a:moveTo>
                  <a:pt x="683252" y="2245091"/>
                </a:moveTo>
                <a:cubicBezTo>
                  <a:pt x="526024" y="2245091"/>
                  <a:pt x="398566" y="2372549"/>
                  <a:pt x="398566" y="2529777"/>
                </a:cubicBezTo>
                <a:lnTo>
                  <a:pt x="398563" y="2529777"/>
                </a:lnTo>
                <a:cubicBezTo>
                  <a:pt x="398563" y="2687004"/>
                  <a:pt x="526021" y="2814463"/>
                  <a:pt x="683249" y="2814463"/>
                </a:cubicBezTo>
                <a:cubicBezTo>
                  <a:pt x="840476" y="2814463"/>
                  <a:pt x="967935" y="2687004"/>
                  <a:pt x="967935" y="2529777"/>
                </a:cubicBezTo>
                <a:lnTo>
                  <a:pt x="967935" y="2245091"/>
                </a:lnTo>
                <a:close/>
                <a:moveTo>
                  <a:pt x="2244948" y="2226032"/>
                </a:moveTo>
                <a:lnTo>
                  <a:pt x="2244948" y="2510715"/>
                </a:lnTo>
                <a:cubicBezTo>
                  <a:pt x="2244948" y="2667943"/>
                  <a:pt x="2372406" y="2795401"/>
                  <a:pt x="2529634" y="2795401"/>
                </a:cubicBezTo>
                <a:lnTo>
                  <a:pt x="2529634" y="2795404"/>
                </a:lnTo>
                <a:cubicBezTo>
                  <a:pt x="2686861" y="2795404"/>
                  <a:pt x="2814320" y="2667945"/>
                  <a:pt x="2814320" y="2510718"/>
                </a:cubicBezTo>
                <a:cubicBezTo>
                  <a:pt x="2814320" y="2353491"/>
                  <a:pt x="2686861" y="2226032"/>
                  <a:pt x="2529634" y="2226032"/>
                </a:cubicBezTo>
                <a:close/>
                <a:moveTo>
                  <a:pt x="1324215" y="1318407"/>
                </a:moveTo>
                <a:lnTo>
                  <a:pt x="1324215" y="1321813"/>
                </a:lnTo>
                <a:lnTo>
                  <a:pt x="1321332" y="1321813"/>
                </a:lnTo>
                <a:lnTo>
                  <a:pt x="1321332" y="1873653"/>
                </a:lnTo>
                <a:lnTo>
                  <a:pt x="1873510" y="1873653"/>
                </a:lnTo>
                <a:lnTo>
                  <a:pt x="1873510" y="1872635"/>
                </a:lnTo>
                <a:lnTo>
                  <a:pt x="1876578" y="1872635"/>
                </a:lnTo>
                <a:lnTo>
                  <a:pt x="1876578" y="1321332"/>
                </a:lnTo>
                <a:lnTo>
                  <a:pt x="1873693" y="1321332"/>
                </a:lnTo>
                <a:lnTo>
                  <a:pt x="1873693" y="1318407"/>
                </a:lnTo>
                <a:close/>
                <a:moveTo>
                  <a:pt x="668091" y="399044"/>
                </a:moveTo>
                <a:cubicBezTo>
                  <a:pt x="510864" y="399044"/>
                  <a:pt x="383405" y="526503"/>
                  <a:pt x="383405" y="683730"/>
                </a:cubicBezTo>
                <a:cubicBezTo>
                  <a:pt x="383405" y="840957"/>
                  <a:pt x="510864" y="968416"/>
                  <a:pt x="668091" y="968416"/>
                </a:cubicBezTo>
                <a:lnTo>
                  <a:pt x="952777" y="968416"/>
                </a:lnTo>
                <a:lnTo>
                  <a:pt x="952777" y="683733"/>
                </a:lnTo>
                <a:cubicBezTo>
                  <a:pt x="952777" y="526505"/>
                  <a:pt x="825319" y="399047"/>
                  <a:pt x="668091" y="399047"/>
                </a:cubicBezTo>
                <a:close/>
                <a:moveTo>
                  <a:pt x="2511776" y="380522"/>
                </a:moveTo>
                <a:cubicBezTo>
                  <a:pt x="2354549" y="380522"/>
                  <a:pt x="2227090" y="507981"/>
                  <a:pt x="2227090" y="665208"/>
                </a:cubicBezTo>
                <a:lnTo>
                  <a:pt x="2227090" y="949894"/>
                </a:lnTo>
                <a:lnTo>
                  <a:pt x="2511773" y="949894"/>
                </a:lnTo>
                <a:cubicBezTo>
                  <a:pt x="2669001" y="949894"/>
                  <a:pt x="2796459" y="822436"/>
                  <a:pt x="2796459" y="665208"/>
                </a:cubicBezTo>
                <a:lnTo>
                  <a:pt x="2796462" y="665208"/>
                </a:lnTo>
                <a:cubicBezTo>
                  <a:pt x="2796462" y="507981"/>
                  <a:pt x="2669003" y="380522"/>
                  <a:pt x="2511776" y="380522"/>
                </a:cubicBezTo>
                <a:close/>
                <a:moveTo>
                  <a:pt x="2534359" y="0"/>
                </a:moveTo>
                <a:cubicBezTo>
                  <a:pt x="2899234" y="0"/>
                  <a:pt x="3195025" y="295791"/>
                  <a:pt x="3195025" y="660666"/>
                </a:cubicBezTo>
                <a:lnTo>
                  <a:pt x="3195022" y="660666"/>
                </a:lnTo>
                <a:cubicBezTo>
                  <a:pt x="3195022" y="1025541"/>
                  <a:pt x="2899231" y="1321332"/>
                  <a:pt x="2534356" y="1321332"/>
                </a:cubicBezTo>
                <a:lnTo>
                  <a:pt x="2227340" y="1321332"/>
                </a:lnTo>
                <a:lnTo>
                  <a:pt x="2227340" y="1872635"/>
                </a:lnTo>
                <a:lnTo>
                  <a:pt x="2534176" y="1872635"/>
                </a:lnTo>
                <a:cubicBezTo>
                  <a:pt x="2899051" y="1872635"/>
                  <a:pt x="3194842" y="2168426"/>
                  <a:pt x="3194842" y="2533301"/>
                </a:cubicBezTo>
                <a:cubicBezTo>
                  <a:pt x="3194842" y="2898176"/>
                  <a:pt x="2899051" y="3193967"/>
                  <a:pt x="2534176" y="3193967"/>
                </a:cubicBezTo>
                <a:lnTo>
                  <a:pt x="2534176" y="3193964"/>
                </a:lnTo>
                <a:cubicBezTo>
                  <a:pt x="2169301" y="3193964"/>
                  <a:pt x="1873510" y="2898174"/>
                  <a:pt x="1873510" y="2533298"/>
                </a:cubicBezTo>
                <a:lnTo>
                  <a:pt x="1873510" y="2245313"/>
                </a:lnTo>
                <a:lnTo>
                  <a:pt x="1321332" y="2245313"/>
                </a:lnTo>
                <a:lnTo>
                  <a:pt x="1321332" y="2534319"/>
                </a:lnTo>
                <a:cubicBezTo>
                  <a:pt x="1321332" y="2899194"/>
                  <a:pt x="1025541" y="3194985"/>
                  <a:pt x="660666" y="3194985"/>
                </a:cubicBezTo>
                <a:cubicBezTo>
                  <a:pt x="295791" y="3194985"/>
                  <a:pt x="0" y="2899194"/>
                  <a:pt x="0" y="2534319"/>
                </a:cubicBezTo>
                <a:lnTo>
                  <a:pt x="2" y="2534319"/>
                </a:lnTo>
                <a:cubicBezTo>
                  <a:pt x="2" y="2169444"/>
                  <a:pt x="295793" y="1873653"/>
                  <a:pt x="660668" y="1873653"/>
                </a:cubicBezTo>
                <a:lnTo>
                  <a:pt x="969070" y="1873653"/>
                </a:lnTo>
                <a:lnTo>
                  <a:pt x="969070" y="1321813"/>
                </a:lnTo>
                <a:lnTo>
                  <a:pt x="663549" y="1321813"/>
                </a:lnTo>
                <a:cubicBezTo>
                  <a:pt x="298674" y="1321813"/>
                  <a:pt x="2883" y="1026022"/>
                  <a:pt x="2883" y="661147"/>
                </a:cubicBezTo>
                <a:cubicBezTo>
                  <a:pt x="2883" y="296272"/>
                  <a:pt x="298674" y="481"/>
                  <a:pt x="663549" y="481"/>
                </a:cubicBezTo>
                <a:lnTo>
                  <a:pt x="663549" y="484"/>
                </a:lnTo>
                <a:cubicBezTo>
                  <a:pt x="1028424" y="484"/>
                  <a:pt x="1324215" y="296274"/>
                  <a:pt x="1324215" y="661150"/>
                </a:cubicBezTo>
                <a:lnTo>
                  <a:pt x="1324215" y="987043"/>
                </a:lnTo>
                <a:lnTo>
                  <a:pt x="1873693" y="987043"/>
                </a:lnTo>
                <a:lnTo>
                  <a:pt x="1873693" y="660666"/>
                </a:lnTo>
                <a:cubicBezTo>
                  <a:pt x="1873693" y="295791"/>
                  <a:pt x="2169484" y="0"/>
                  <a:pt x="2534359"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solidFill>
                <a:schemeClr val="bg1"/>
              </a:solidFill>
              <a:latin typeface="Arial"/>
            </a:endParaRPr>
          </a:p>
        </p:txBody>
      </p:sp>
      <p:sp>
        <p:nvSpPr>
          <p:cNvPr id="62" name="Rounded Rectangle 61"/>
          <p:cNvSpPr/>
          <p:nvPr/>
        </p:nvSpPr>
        <p:spPr bwMode="auto">
          <a:xfrm>
            <a:off x="1298550" y="3316243"/>
            <a:ext cx="867795" cy="213790"/>
          </a:xfrm>
          <a:prstGeom prst="roundRect">
            <a:avLst>
              <a:gd name="adj" fmla="val 17740"/>
            </a:avLst>
          </a:prstGeom>
          <a:solidFill>
            <a:srgbClr val="33928A"/>
          </a:solidFill>
          <a:ln w="41275">
            <a:noFill/>
            <a:round/>
            <a:headEnd/>
            <a:tailEnd/>
          </a:ln>
        </p:spPr>
        <p:txBody>
          <a:bodyPr wrap="none" lIns="91440" tIns="0" rIns="91440" bIns="0" rtlCol="0" anchor="ctr"/>
          <a:lstStyle/>
          <a:p>
            <a:r>
              <a:rPr lang="en-US" sz="1000" dirty="0" smtClean="0">
                <a:solidFill>
                  <a:prstClr val="white">
                    <a:lumMod val="95000"/>
                  </a:prstClr>
                </a:solidFill>
                <a:latin typeface="Calibri"/>
              </a:rPr>
              <a:t>Collector</a:t>
            </a:r>
          </a:p>
        </p:txBody>
      </p:sp>
      <p:sp>
        <p:nvSpPr>
          <p:cNvPr id="63" name="Rounded Rectangle 62"/>
          <p:cNvSpPr/>
          <p:nvPr/>
        </p:nvSpPr>
        <p:spPr bwMode="auto">
          <a:xfrm>
            <a:off x="2236519" y="3316243"/>
            <a:ext cx="784488" cy="213790"/>
          </a:xfrm>
          <a:prstGeom prst="roundRect">
            <a:avLst>
              <a:gd name="adj" fmla="val 17740"/>
            </a:avLst>
          </a:prstGeom>
          <a:solidFill>
            <a:srgbClr val="33928A"/>
          </a:solidFill>
          <a:ln w="41275">
            <a:noFill/>
            <a:round/>
            <a:headEnd/>
            <a:tailEnd/>
          </a:ln>
        </p:spPr>
        <p:txBody>
          <a:bodyPr wrap="none" lIns="91440" tIns="0" rIns="91440" bIns="0" rtlCol="0" anchor="ctr"/>
          <a:lstStyle/>
          <a:p>
            <a:r>
              <a:rPr lang="en-US" sz="1000" dirty="0" smtClean="0">
                <a:solidFill>
                  <a:prstClr val="white">
                    <a:lumMod val="95000"/>
                  </a:prstClr>
                </a:solidFill>
                <a:latin typeface="Calibri"/>
              </a:rPr>
              <a:t>App Log </a:t>
            </a:r>
          </a:p>
        </p:txBody>
      </p:sp>
      <p:sp>
        <p:nvSpPr>
          <p:cNvPr id="20487" name="Rectangle 20486"/>
          <p:cNvSpPr/>
          <p:nvPr/>
        </p:nvSpPr>
        <p:spPr>
          <a:xfrm>
            <a:off x="3535174" y="1355900"/>
            <a:ext cx="630439" cy="230832"/>
          </a:xfrm>
          <a:prstGeom prst="rect">
            <a:avLst/>
          </a:prstGeom>
        </p:spPr>
        <p:txBody>
          <a:bodyPr wrap="none">
            <a:spAutoFit/>
          </a:bodyPr>
          <a:lstStyle/>
          <a:p>
            <a:pPr algn="r"/>
            <a:r>
              <a:rPr lang="en-US" sz="900" dirty="0" smtClean="0">
                <a:solidFill>
                  <a:schemeClr val="bg1"/>
                </a:solidFill>
                <a:latin typeface="Calibri"/>
              </a:rPr>
              <a:t>ROUTING</a:t>
            </a:r>
            <a:endParaRPr lang="en-US" sz="900" dirty="0">
              <a:solidFill>
                <a:schemeClr val="bg1"/>
              </a:solidFill>
              <a:latin typeface="Arial"/>
            </a:endParaRPr>
          </a:p>
        </p:txBody>
      </p:sp>
      <p:sp>
        <p:nvSpPr>
          <p:cNvPr id="73" name="Rectangle 72"/>
          <p:cNvSpPr/>
          <p:nvPr/>
        </p:nvSpPr>
        <p:spPr>
          <a:xfrm>
            <a:off x="3137268" y="1679897"/>
            <a:ext cx="1034395" cy="230832"/>
          </a:xfrm>
          <a:prstGeom prst="rect">
            <a:avLst/>
          </a:prstGeom>
        </p:spPr>
        <p:txBody>
          <a:bodyPr wrap="none">
            <a:spAutoFit/>
          </a:bodyPr>
          <a:lstStyle/>
          <a:p>
            <a:pPr algn="r"/>
            <a:r>
              <a:rPr lang="en-US" sz="900" dirty="0" smtClean="0">
                <a:solidFill>
                  <a:schemeClr val="bg1"/>
                </a:solidFill>
                <a:latin typeface="Calibri"/>
              </a:rPr>
              <a:t>AUTHENTICATION</a:t>
            </a:r>
            <a:endParaRPr lang="en-US" sz="900" dirty="0">
              <a:solidFill>
                <a:schemeClr val="bg1"/>
              </a:solidFill>
              <a:latin typeface="Arial"/>
            </a:endParaRPr>
          </a:p>
        </p:txBody>
      </p:sp>
      <p:sp>
        <p:nvSpPr>
          <p:cNvPr id="74" name="Rectangle 73"/>
          <p:cNvSpPr/>
          <p:nvPr/>
        </p:nvSpPr>
        <p:spPr>
          <a:xfrm>
            <a:off x="3297636" y="1942242"/>
            <a:ext cx="867977" cy="230832"/>
          </a:xfrm>
          <a:prstGeom prst="rect">
            <a:avLst/>
          </a:prstGeom>
        </p:spPr>
        <p:txBody>
          <a:bodyPr wrap="none">
            <a:spAutoFit/>
          </a:bodyPr>
          <a:lstStyle/>
          <a:p>
            <a:pPr algn="r"/>
            <a:r>
              <a:rPr lang="en-US" sz="900" dirty="0" smtClean="0">
                <a:solidFill>
                  <a:schemeClr val="bg1"/>
                </a:solidFill>
                <a:latin typeface="Calibri"/>
              </a:rPr>
              <a:t>APP LIFECYCLE</a:t>
            </a:r>
            <a:endParaRPr lang="en-US" sz="900" dirty="0">
              <a:solidFill>
                <a:schemeClr val="bg1"/>
              </a:solidFill>
              <a:latin typeface="Arial"/>
            </a:endParaRPr>
          </a:p>
        </p:txBody>
      </p:sp>
      <p:sp>
        <p:nvSpPr>
          <p:cNvPr id="75" name="Rectangle 74"/>
          <p:cNvSpPr/>
          <p:nvPr/>
        </p:nvSpPr>
        <p:spPr>
          <a:xfrm>
            <a:off x="3318850" y="2563510"/>
            <a:ext cx="846763" cy="369332"/>
          </a:xfrm>
          <a:prstGeom prst="rect">
            <a:avLst/>
          </a:prstGeom>
        </p:spPr>
        <p:txBody>
          <a:bodyPr wrap="none">
            <a:spAutoFit/>
          </a:bodyPr>
          <a:lstStyle/>
          <a:p>
            <a:pPr algn="r"/>
            <a:r>
              <a:rPr lang="en-US" sz="900" dirty="0" smtClean="0">
                <a:solidFill>
                  <a:schemeClr val="bg1"/>
                </a:solidFill>
                <a:latin typeface="Calibri"/>
              </a:rPr>
              <a:t>APP STORAGE</a:t>
            </a:r>
          </a:p>
          <a:p>
            <a:pPr algn="r"/>
            <a:r>
              <a:rPr lang="en-US" sz="900" dirty="0" smtClean="0">
                <a:solidFill>
                  <a:schemeClr val="bg1"/>
                </a:solidFill>
                <a:latin typeface="Calibri"/>
              </a:rPr>
              <a:t>&amp; EXECUTION</a:t>
            </a:r>
            <a:endParaRPr lang="en-US" sz="900" dirty="0">
              <a:solidFill>
                <a:schemeClr val="bg1"/>
              </a:solidFill>
              <a:latin typeface="Arial"/>
            </a:endParaRPr>
          </a:p>
        </p:txBody>
      </p:sp>
      <p:sp>
        <p:nvSpPr>
          <p:cNvPr id="77" name="Rectangle 76"/>
          <p:cNvSpPr/>
          <p:nvPr/>
        </p:nvSpPr>
        <p:spPr>
          <a:xfrm>
            <a:off x="3403866" y="2244810"/>
            <a:ext cx="761747" cy="230832"/>
          </a:xfrm>
          <a:prstGeom prst="rect">
            <a:avLst/>
          </a:prstGeom>
        </p:spPr>
        <p:txBody>
          <a:bodyPr wrap="none">
            <a:spAutoFit/>
          </a:bodyPr>
          <a:lstStyle/>
          <a:p>
            <a:pPr algn="r"/>
            <a:r>
              <a:rPr lang="en-US" sz="900" dirty="0" smtClean="0">
                <a:solidFill>
                  <a:schemeClr val="bg1"/>
                </a:solidFill>
                <a:latin typeface="Calibri"/>
              </a:rPr>
              <a:t>MESSAGING</a:t>
            </a:r>
            <a:endParaRPr lang="en-US" sz="900" dirty="0">
              <a:solidFill>
                <a:schemeClr val="bg1"/>
              </a:solidFill>
              <a:latin typeface="Arial"/>
            </a:endParaRPr>
          </a:p>
        </p:txBody>
      </p:sp>
      <p:sp>
        <p:nvSpPr>
          <p:cNvPr id="78" name="Rectangle 77"/>
          <p:cNvSpPr/>
          <p:nvPr/>
        </p:nvSpPr>
        <p:spPr>
          <a:xfrm>
            <a:off x="2985482" y="3283596"/>
            <a:ext cx="1180131" cy="230832"/>
          </a:xfrm>
          <a:prstGeom prst="rect">
            <a:avLst/>
          </a:prstGeom>
        </p:spPr>
        <p:txBody>
          <a:bodyPr wrap="none">
            <a:spAutoFit/>
          </a:bodyPr>
          <a:lstStyle/>
          <a:p>
            <a:pPr algn="r"/>
            <a:r>
              <a:rPr lang="en-US" sz="900" dirty="0" smtClean="0">
                <a:solidFill>
                  <a:schemeClr val="bg1"/>
                </a:solidFill>
                <a:latin typeface="Calibri"/>
              </a:rPr>
              <a:t>METRICS &amp; LOGGING</a:t>
            </a:r>
            <a:endParaRPr lang="en-US" sz="900" dirty="0">
              <a:solidFill>
                <a:schemeClr val="bg1"/>
              </a:solidFill>
              <a:latin typeface="Arial"/>
            </a:endParaRPr>
          </a:p>
        </p:txBody>
      </p:sp>
      <p:grpSp>
        <p:nvGrpSpPr>
          <p:cNvPr id="20488" name="Group 20487"/>
          <p:cNvGrpSpPr/>
          <p:nvPr/>
        </p:nvGrpSpPr>
        <p:grpSpPr>
          <a:xfrm>
            <a:off x="184080" y="4377802"/>
            <a:ext cx="1010802" cy="527416"/>
            <a:chOff x="184080" y="4448922"/>
            <a:chExt cx="1010802" cy="527416"/>
          </a:xfrm>
        </p:grpSpPr>
        <p:pic>
          <p:nvPicPr>
            <p:cNvPr id="64" name="Picture 63"/>
            <p:cNvPicPr>
              <a:picLocks noChangeAspect="1"/>
            </p:cNvPicPr>
            <p:nvPr/>
          </p:nvPicPr>
          <p:blipFill>
            <a:blip r:embed="rId11" cstate="print"/>
            <a:srcRect b="-4013"/>
            <a:stretch>
              <a:fillRect/>
            </a:stretch>
          </p:blipFill>
          <p:spPr bwMode="auto">
            <a:xfrm>
              <a:off x="184080" y="4448922"/>
              <a:ext cx="1010802" cy="527416"/>
            </a:xfrm>
            <a:prstGeom prst="rect">
              <a:avLst/>
            </a:prstGeom>
            <a:noFill/>
            <a:ln w="9525">
              <a:noFill/>
              <a:miter lim="800000"/>
              <a:headEnd/>
              <a:tailEnd/>
            </a:ln>
          </p:spPr>
        </p:pic>
        <p:pic>
          <p:nvPicPr>
            <p:cNvPr id="71" name="Picture 70"/>
            <p:cNvPicPr>
              <a:picLocks noChangeAspect="1"/>
            </p:cNvPicPr>
            <p:nvPr/>
          </p:nvPicPr>
          <p:blipFill>
            <a:blip r:embed="rId12" cstate="print">
              <a:clrChange>
                <a:clrFrom>
                  <a:srgbClr val="FFFFFF"/>
                </a:clrFrom>
                <a:clrTo>
                  <a:srgbClr val="FFFFFF">
                    <a:alpha val="0"/>
                  </a:srgbClr>
                </a:clrTo>
              </a:clrChange>
            </a:blip>
            <a:stretch>
              <a:fillRect/>
            </a:stretch>
          </p:blipFill>
          <p:spPr>
            <a:xfrm>
              <a:off x="378026" y="4636567"/>
              <a:ext cx="648221" cy="164130"/>
            </a:xfrm>
            <a:prstGeom prst="rect">
              <a:avLst/>
            </a:prstGeom>
          </p:spPr>
        </p:pic>
      </p:grpSp>
      <p:grpSp>
        <p:nvGrpSpPr>
          <p:cNvPr id="20490" name="Group 20489"/>
          <p:cNvGrpSpPr/>
          <p:nvPr/>
        </p:nvGrpSpPr>
        <p:grpSpPr>
          <a:xfrm>
            <a:off x="2400043" y="4380286"/>
            <a:ext cx="1010802" cy="527416"/>
            <a:chOff x="2400043" y="4451406"/>
            <a:chExt cx="1010802" cy="527416"/>
          </a:xfrm>
        </p:grpSpPr>
        <p:pic>
          <p:nvPicPr>
            <p:cNvPr id="66" name="Picture 65"/>
            <p:cNvPicPr>
              <a:picLocks noChangeAspect="1"/>
            </p:cNvPicPr>
            <p:nvPr/>
          </p:nvPicPr>
          <p:blipFill>
            <a:blip r:embed="rId11" cstate="print"/>
            <a:srcRect b="-4013"/>
            <a:stretch>
              <a:fillRect/>
            </a:stretch>
          </p:blipFill>
          <p:spPr bwMode="auto">
            <a:xfrm>
              <a:off x="2400043" y="4451406"/>
              <a:ext cx="1010802" cy="527416"/>
            </a:xfrm>
            <a:prstGeom prst="rect">
              <a:avLst/>
            </a:prstGeom>
            <a:noFill/>
            <a:ln w="9525">
              <a:noFill/>
              <a:miter lim="800000"/>
              <a:headEnd/>
              <a:tailEnd/>
            </a:ln>
          </p:spPr>
        </p:pic>
        <p:pic>
          <p:nvPicPr>
            <p:cNvPr id="72" name="Picture 2" descr="https://encrypted-tbn0.gstatic.com/images?q=tbn:ANd9GcRgWtweeNVNot_dJ1JZ4fATg5X0qxTniN17Zry9UylCHUwXFy8KJQ"/>
            <p:cNvPicPr>
              <a:picLocks noChangeAspect="1" noChangeArrowheads="1"/>
            </p:cNvPicPr>
            <p:nvPr/>
          </p:nvPicPr>
          <p:blipFill>
            <a:blip r:embed="rId13" cstate="print"/>
            <a:srcRect/>
            <a:stretch>
              <a:fillRect/>
            </a:stretch>
          </p:blipFill>
          <p:spPr bwMode="auto">
            <a:xfrm>
              <a:off x="2576400" y="4585912"/>
              <a:ext cx="542437" cy="219842"/>
            </a:xfrm>
            <a:prstGeom prst="rect">
              <a:avLst/>
            </a:prstGeom>
            <a:noFill/>
          </p:spPr>
        </p:pic>
      </p:grpSp>
      <p:grpSp>
        <p:nvGrpSpPr>
          <p:cNvPr id="20489" name="Group 20488"/>
          <p:cNvGrpSpPr/>
          <p:nvPr/>
        </p:nvGrpSpPr>
        <p:grpSpPr>
          <a:xfrm>
            <a:off x="1286160" y="4378688"/>
            <a:ext cx="1010802" cy="527416"/>
            <a:chOff x="1286160" y="4449808"/>
            <a:chExt cx="1010802" cy="527416"/>
          </a:xfrm>
        </p:grpSpPr>
        <p:pic>
          <p:nvPicPr>
            <p:cNvPr id="65" name="Picture 64"/>
            <p:cNvPicPr>
              <a:picLocks noChangeAspect="1"/>
            </p:cNvPicPr>
            <p:nvPr/>
          </p:nvPicPr>
          <p:blipFill>
            <a:blip r:embed="rId11" cstate="print"/>
            <a:srcRect b="-4013"/>
            <a:stretch>
              <a:fillRect/>
            </a:stretch>
          </p:blipFill>
          <p:spPr bwMode="auto">
            <a:xfrm>
              <a:off x="1286160" y="4449808"/>
              <a:ext cx="1010802" cy="527416"/>
            </a:xfrm>
            <a:prstGeom prst="rect">
              <a:avLst/>
            </a:prstGeom>
            <a:noFill/>
            <a:ln w="9525">
              <a:noFill/>
              <a:miter lim="800000"/>
              <a:headEnd/>
              <a:tailEnd/>
            </a:ln>
          </p:spPr>
        </p:pic>
        <p:pic>
          <p:nvPicPr>
            <p:cNvPr id="79" name="Picture 78" descr="openstack_logo.jpg"/>
            <p:cNvPicPr>
              <a:picLocks noChangeAspect="1"/>
            </p:cNvPicPr>
            <p:nvPr/>
          </p:nvPicPr>
          <p:blipFill rotWithShape="1">
            <a:blip r:embed="rId14" cstate="print">
              <a:extLst>
                <a:ext uri="{28A0092B-C50C-407E-A947-70E740481C1C}">
                  <a14:useLocalDpi xmlns:a14="http://schemas.microsoft.com/office/drawing/2010/main" val="0"/>
                </a:ext>
              </a:extLst>
            </a:blip>
            <a:srcRect l="4286"/>
            <a:stretch/>
          </p:blipFill>
          <p:spPr>
            <a:xfrm>
              <a:off x="1455729" y="4599299"/>
              <a:ext cx="596066" cy="198041"/>
            </a:xfrm>
            <a:prstGeom prst="rect">
              <a:avLst/>
            </a:prstGeom>
          </p:spPr>
        </p:pic>
      </p:grpSp>
      <p:sp>
        <p:nvSpPr>
          <p:cNvPr id="36" name="Rounded Rectangle 35"/>
          <p:cNvSpPr/>
          <p:nvPr/>
        </p:nvSpPr>
        <p:spPr>
          <a:xfrm>
            <a:off x="265194" y="3863487"/>
            <a:ext cx="4230606" cy="316056"/>
          </a:xfrm>
          <a:prstGeom prst="roundRect">
            <a:avLst>
              <a:gd name="adj" fmla="val 8346"/>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smtClean="0">
                <a:solidFill>
                  <a:srgbClr val="FFFFFF"/>
                </a:solidFill>
                <a:latin typeface="Arial"/>
              </a:rPr>
              <a:t>Pivotal CF </a:t>
            </a:r>
            <a:r>
              <a:rPr lang="en-US" sz="1200" b="1" dirty="0" err="1" smtClean="0">
                <a:solidFill>
                  <a:srgbClr val="FFFFFF"/>
                </a:solidFill>
                <a:latin typeface="Arial"/>
              </a:rPr>
              <a:t>OpsManager</a:t>
            </a:r>
            <a:r>
              <a:rPr lang="en-US" sz="1200" b="1" dirty="0" smtClean="0">
                <a:solidFill>
                  <a:srgbClr val="FFFFFF"/>
                </a:solidFill>
                <a:latin typeface="Arial"/>
              </a:rPr>
              <a:t>/BOSH</a:t>
            </a:r>
            <a:endParaRPr lang="en-US" sz="1200" b="1" dirty="0">
              <a:solidFill>
                <a:srgbClr val="FFFFFF"/>
              </a:solidFill>
              <a:latin typeface="Arial"/>
            </a:endParaRPr>
          </a:p>
        </p:txBody>
      </p:sp>
      <p:sp>
        <p:nvSpPr>
          <p:cNvPr id="80" name="Rectangle 141"/>
          <p:cNvSpPr/>
          <p:nvPr/>
        </p:nvSpPr>
        <p:spPr>
          <a:xfrm rot="18900000">
            <a:off x="3609417" y="3980880"/>
            <a:ext cx="270000" cy="98296"/>
          </a:xfrm>
          <a:custGeom>
            <a:avLst/>
            <a:gdLst/>
            <a:ahLst/>
            <a:cxnLst/>
            <a:rect l="l" t="t" r="r" b="b"/>
            <a:pathLst>
              <a:path w="1118481" h="407194">
                <a:moveTo>
                  <a:pt x="174315" y="0"/>
                </a:moveTo>
                <a:cubicBezTo>
                  <a:pt x="251754" y="0"/>
                  <a:pt x="319094" y="43232"/>
                  <a:pt x="351038" y="108219"/>
                </a:cubicBezTo>
                <a:lnTo>
                  <a:pt x="767443" y="108219"/>
                </a:lnTo>
                <a:cubicBezTo>
                  <a:pt x="799388" y="43232"/>
                  <a:pt x="866728" y="0"/>
                  <a:pt x="944166" y="0"/>
                </a:cubicBezTo>
                <a:cubicBezTo>
                  <a:pt x="1020049" y="0"/>
                  <a:pt x="1086236" y="41514"/>
                  <a:pt x="1118481" y="104647"/>
                </a:cubicBezTo>
                <a:lnTo>
                  <a:pt x="949589" y="104647"/>
                </a:lnTo>
                <a:lnTo>
                  <a:pt x="900114" y="203597"/>
                </a:lnTo>
                <a:lnTo>
                  <a:pt x="949589" y="302547"/>
                </a:lnTo>
                <a:lnTo>
                  <a:pt x="1118481" y="302547"/>
                </a:lnTo>
                <a:cubicBezTo>
                  <a:pt x="1086236" y="365680"/>
                  <a:pt x="1020049" y="407194"/>
                  <a:pt x="944166" y="407194"/>
                </a:cubicBezTo>
                <a:cubicBezTo>
                  <a:pt x="866728" y="407194"/>
                  <a:pt x="799388" y="363962"/>
                  <a:pt x="767443" y="298975"/>
                </a:cubicBezTo>
                <a:lnTo>
                  <a:pt x="351038" y="298975"/>
                </a:lnTo>
                <a:cubicBezTo>
                  <a:pt x="319094" y="363962"/>
                  <a:pt x="251754" y="407194"/>
                  <a:pt x="174315" y="407194"/>
                </a:cubicBezTo>
                <a:cubicBezTo>
                  <a:pt x="98432" y="407194"/>
                  <a:pt x="32245" y="365680"/>
                  <a:pt x="0" y="302547"/>
                </a:cubicBezTo>
                <a:lnTo>
                  <a:pt x="168892" y="302547"/>
                </a:lnTo>
                <a:lnTo>
                  <a:pt x="218367" y="203597"/>
                </a:lnTo>
                <a:lnTo>
                  <a:pt x="168892" y="104647"/>
                </a:lnTo>
                <a:lnTo>
                  <a:pt x="0" y="104647"/>
                </a:lnTo>
                <a:cubicBezTo>
                  <a:pt x="32245" y="41514"/>
                  <a:pt x="98432" y="0"/>
                  <a:pt x="174315"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rgbClr val="FFFFFF"/>
              </a:solidFill>
              <a:latin typeface="Arial"/>
            </a:endParaRPr>
          </a:p>
        </p:txBody>
      </p:sp>
      <p:sp>
        <p:nvSpPr>
          <p:cNvPr id="70" name="Rounded Rectangle 69"/>
          <p:cNvSpPr/>
          <p:nvPr/>
        </p:nvSpPr>
        <p:spPr bwMode="auto">
          <a:xfrm>
            <a:off x="1309924" y="1976932"/>
            <a:ext cx="718643" cy="193910"/>
          </a:xfrm>
          <a:prstGeom prst="roundRect">
            <a:avLst>
              <a:gd name="adj" fmla="val 9038"/>
            </a:avLst>
          </a:prstGeom>
          <a:solidFill>
            <a:srgbClr val="33928A"/>
          </a:solidFill>
          <a:ln w="41275">
            <a:noFill/>
            <a:round/>
            <a:headEnd/>
            <a:tailEnd/>
          </a:ln>
        </p:spPr>
        <p:txBody>
          <a:bodyPr wrap="none" lIns="91440" tIns="0" rIns="91440" bIns="0" rtlCol="0" anchor="ctr"/>
          <a:lstStyle/>
          <a:p>
            <a:r>
              <a:rPr lang="en-US" sz="1000" dirty="0" smtClean="0">
                <a:solidFill>
                  <a:prstClr val="white">
                    <a:lumMod val="95000"/>
                  </a:prstClr>
                </a:solidFill>
                <a:latin typeface="Calibri"/>
              </a:rPr>
              <a:t>BBS</a:t>
            </a:r>
            <a:endParaRPr lang="en-US" sz="1000" dirty="0">
              <a:solidFill>
                <a:prstClr val="white">
                  <a:lumMod val="95000"/>
                </a:prstClr>
              </a:solidFill>
              <a:latin typeface="Calibri"/>
            </a:endParaRPr>
          </a:p>
        </p:txBody>
      </p:sp>
      <p:sp>
        <p:nvSpPr>
          <p:cNvPr id="76" name="Rounded Rectangle 75"/>
          <p:cNvSpPr/>
          <p:nvPr/>
        </p:nvSpPr>
        <p:spPr bwMode="auto">
          <a:xfrm>
            <a:off x="2177912" y="1980817"/>
            <a:ext cx="861588" cy="182807"/>
          </a:xfrm>
          <a:prstGeom prst="roundRect">
            <a:avLst>
              <a:gd name="adj" fmla="val 9038"/>
            </a:avLst>
          </a:prstGeom>
          <a:solidFill>
            <a:srgbClr val="33928A"/>
          </a:solidFill>
          <a:ln w="41275">
            <a:noFill/>
            <a:round/>
            <a:headEnd/>
            <a:tailEnd/>
          </a:ln>
        </p:spPr>
        <p:txBody>
          <a:bodyPr wrap="none" lIns="91440" tIns="0" rIns="91440" bIns="0" rtlCol="0" anchor="ctr"/>
          <a:lstStyle/>
          <a:p>
            <a:r>
              <a:rPr lang="en-US" sz="1000" dirty="0" err="1" smtClean="0">
                <a:solidFill>
                  <a:prstClr val="white">
                    <a:lumMod val="95000"/>
                  </a:prstClr>
                </a:solidFill>
                <a:latin typeface="Calibri"/>
              </a:rPr>
              <a:t>Converger</a:t>
            </a:r>
            <a:endParaRPr lang="en-US" sz="1000" dirty="0">
              <a:solidFill>
                <a:prstClr val="white">
                  <a:lumMod val="95000"/>
                </a:prstClr>
              </a:solidFill>
              <a:latin typeface="Calibri"/>
            </a:endParaRPr>
          </a:p>
        </p:txBody>
      </p:sp>
      <p:sp>
        <p:nvSpPr>
          <p:cNvPr id="82" name="Oval 194"/>
          <p:cNvSpPr/>
          <p:nvPr/>
        </p:nvSpPr>
        <p:spPr>
          <a:xfrm>
            <a:off x="1790512" y="2018442"/>
            <a:ext cx="134439" cy="140217"/>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491" name="Group 20490"/>
          <p:cNvGrpSpPr/>
          <p:nvPr/>
        </p:nvGrpSpPr>
        <p:grpSpPr>
          <a:xfrm>
            <a:off x="3510024" y="4381909"/>
            <a:ext cx="1010802" cy="527416"/>
            <a:chOff x="3510024" y="4453029"/>
            <a:chExt cx="1010802" cy="527416"/>
          </a:xfrm>
        </p:grpSpPr>
        <p:pic>
          <p:nvPicPr>
            <p:cNvPr id="81" name="Picture 80"/>
            <p:cNvPicPr>
              <a:picLocks noChangeAspect="1"/>
            </p:cNvPicPr>
            <p:nvPr/>
          </p:nvPicPr>
          <p:blipFill>
            <a:blip r:embed="rId11" cstate="print"/>
            <a:srcRect b="-4013"/>
            <a:stretch>
              <a:fillRect/>
            </a:stretch>
          </p:blipFill>
          <p:spPr bwMode="auto">
            <a:xfrm>
              <a:off x="3510024" y="4453029"/>
              <a:ext cx="1010802" cy="527416"/>
            </a:xfrm>
            <a:prstGeom prst="rect">
              <a:avLst/>
            </a:prstGeom>
            <a:noFill/>
            <a:ln w="9525">
              <a:noFill/>
              <a:miter lim="800000"/>
              <a:headEnd/>
              <a:tailEnd/>
            </a:ln>
          </p:spPr>
        </p:pic>
        <p:pic>
          <p:nvPicPr>
            <p:cNvPr id="85" name="Picture 84"/>
            <p:cNvPicPr>
              <a:picLocks noChangeAspect="1"/>
            </p:cNvPicPr>
            <p:nvPr/>
          </p:nvPicPr>
          <p:blipFill>
            <a:blip r:embed="rId15"/>
            <a:stretch>
              <a:fillRect/>
            </a:stretch>
          </p:blipFill>
          <p:spPr>
            <a:xfrm>
              <a:off x="3650837" y="4531964"/>
              <a:ext cx="327845" cy="327845"/>
            </a:xfrm>
            <a:prstGeom prst="rect">
              <a:avLst/>
            </a:prstGeom>
          </p:spPr>
        </p:pic>
        <p:sp>
          <p:nvSpPr>
            <p:cNvPr id="13" name="TextBox 12"/>
            <p:cNvSpPr txBox="1"/>
            <p:nvPr/>
          </p:nvSpPr>
          <p:spPr>
            <a:xfrm>
              <a:off x="3859673" y="4574965"/>
              <a:ext cx="519668" cy="246221"/>
            </a:xfrm>
            <a:prstGeom prst="rect">
              <a:avLst/>
            </a:prstGeom>
            <a:noFill/>
          </p:spPr>
          <p:txBody>
            <a:bodyPr wrap="none" rtlCol="0">
              <a:spAutoFit/>
            </a:bodyPr>
            <a:lstStyle/>
            <a:p>
              <a:pPr algn="ctr"/>
              <a:r>
                <a:rPr lang="en-US" sz="1000" dirty="0" smtClean="0">
                  <a:solidFill>
                    <a:schemeClr val="bg2"/>
                  </a:solidFill>
                </a:rPr>
                <a:t>Azure</a:t>
              </a:r>
            </a:p>
          </p:txBody>
        </p:sp>
      </p:grpSp>
      <p:grpSp>
        <p:nvGrpSpPr>
          <p:cNvPr id="20505" name="Group 20504"/>
          <p:cNvGrpSpPr/>
          <p:nvPr/>
        </p:nvGrpSpPr>
        <p:grpSpPr>
          <a:xfrm>
            <a:off x="719117" y="4255594"/>
            <a:ext cx="3358741" cy="196148"/>
            <a:chOff x="719117" y="4295572"/>
            <a:chExt cx="3358741" cy="196148"/>
          </a:xfrm>
        </p:grpSpPr>
        <p:cxnSp>
          <p:nvCxnSpPr>
            <p:cNvPr id="104" name="Elbow Connector 103"/>
            <p:cNvCxnSpPr/>
            <p:nvPr/>
          </p:nvCxnSpPr>
          <p:spPr>
            <a:xfrm rot="5400000">
              <a:off x="635545" y="4394289"/>
              <a:ext cx="192849" cy="693"/>
            </a:xfrm>
            <a:prstGeom prst="bentConnector3">
              <a:avLst/>
            </a:prstGeom>
            <a:ln w="19050">
              <a:solidFill>
                <a:schemeClr val="tx2">
                  <a:lumMod val="65000"/>
                  <a:lumOff val="3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15" name="Elbow Connector 114"/>
            <p:cNvCxnSpPr/>
            <p:nvPr/>
          </p:nvCxnSpPr>
          <p:spPr>
            <a:xfrm rot="5400000">
              <a:off x="1764361" y="4391650"/>
              <a:ext cx="192849" cy="693"/>
            </a:xfrm>
            <a:prstGeom prst="bentConnector3">
              <a:avLst/>
            </a:prstGeom>
            <a:ln w="19050">
              <a:solidFill>
                <a:schemeClr val="tx2">
                  <a:lumMod val="65000"/>
                  <a:lumOff val="3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16" name="Elbow Connector 115"/>
            <p:cNvCxnSpPr/>
            <p:nvPr/>
          </p:nvCxnSpPr>
          <p:spPr>
            <a:xfrm rot="5400000">
              <a:off x="2859529" y="4391650"/>
              <a:ext cx="192849" cy="693"/>
            </a:xfrm>
            <a:prstGeom prst="bentConnector3">
              <a:avLst/>
            </a:prstGeom>
            <a:ln w="19050">
              <a:solidFill>
                <a:schemeClr val="tx2">
                  <a:lumMod val="65000"/>
                  <a:lumOff val="3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17" name="Elbow Connector 116"/>
            <p:cNvCxnSpPr/>
            <p:nvPr/>
          </p:nvCxnSpPr>
          <p:spPr>
            <a:xfrm rot="5400000">
              <a:off x="3981087" y="4394949"/>
              <a:ext cx="192849" cy="693"/>
            </a:xfrm>
            <a:prstGeom prst="bentConnector3">
              <a:avLst/>
            </a:prstGeom>
            <a:ln w="19050">
              <a:solidFill>
                <a:schemeClr val="tx2">
                  <a:lumMod val="65000"/>
                  <a:lumOff val="3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18" name="Elbow Connector 117"/>
            <p:cNvCxnSpPr/>
            <p:nvPr/>
          </p:nvCxnSpPr>
          <p:spPr>
            <a:xfrm>
              <a:off x="719117" y="4298209"/>
              <a:ext cx="3358078" cy="3297"/>
            </a:xfrm>
            <a:prstGeom prst="bentConnector3">
              <a:avLst>
                <a:gd name="adj1" fmla="val 100098"/>
              </a:avLst>
            </a:prstGeom>
            <a:ln w="19050">
              <a:solidFill>
                <a:schemeClr val="tx2">
                  <a:lumMod val="65000"/>
                  <a:lumOff val="35000"/>
                </a:schemeClr>
              </a:solidFill>
              <a:tailEnd type="none"/>
            </a:ln>
          </p:spPr>
          <p:style>
            <a:lnRef idx="1">
              <a:schemeClr val="accent1"/>
            </a:lnRef>
            <a:fillRef idx="0">
              <a:schemeClr val="accent1"/>
            </a:fillRef>
            <a:effectRef idx="0">
              <a:schemeClr val="accent1"/>
            </a:effectRef>
            <a:fontRef idx="minor">
              <a:schemeClr val="tx1"/>
            </a:fontRef>
          </p:style>
        </p:cxnSp>
      </p:grpSp>
      <p:sp>
        <p:nvSpPr>
          <p:cNvPr id="137" name="TextBox 136"/>
          <p:cNvSpPr txBox="1"/>
          <p:nvPr/>
        </p:nvSpPr>
        <p:spPr>
          <a:xfrm>
            <a:off x="5264729" y="981363"/>
            <a:ext cx="3733800" cy="3693319"/>
          </a:xfrm>
          <a:prstGeom prst="rect">
            <a:avLst/>
          </a:prstGeom>
          <a:noFill/>
        </p:spPr>
        <p:txBody>
          <a:bodyPr wrap="square" lIns="0" tIns="0" rIns="0" bIns="0" rtlCol="0">
            <a:spAutoFit/>
          </a:bodyPr>
          <a:lstStyle/>
          <a:p>
            <a:pPr defTabSz="457200"/>
            <a:r>
              <a:rPr lang="en-US" sz="1600" dirty="0" smtClean="0">
                <a:solidFill>
                  <a:schemeClr val="bg2"/>
                </a:solidFill>
              </a:rPr>
              <a:t>The </a:t>
            </a:r>
            <a:r>
              <a:rPr lang="en-US" sz="1600" b="1" dirty="0" smtClean="0">
                <a:solidFill>
                  <a:schemeClr val="bg2"/>
                </a:solidFill>
              </a:rPr>
              <a:t>Cloud Foundry </a:t>
            </a:r>
            <a:r>
              <a:rPr lang="en-US" sz="1600" dirty="0" smtClean="0">
                <a:solidFill>
                  <a:schemeClr val="bg2"/>
                </a:solidFill>
              </a:rPr>
              <a:t>platform is abstracted as a set of large-scale distributed services. It uses </a:t>
            </a:r>
            <a:r>
              <a:rPr lang="en-US" sz="1600" b="1" dirty="0" smtClean="0">
                <a:solidFill>
                  <a:schemeClr val="bg2"/>
                </a:solidFill>
              </a:rPr>
              <a:t>Bosh </a:t>
            </a:r>
            <a:r>
              <a:rPr lang="en-US" sz="1600" dirty="0" smtClean="0">
                <a:solidFill>
                  <a:schemeClr val="bg2"/>
                </a:solidFill>
              </a:rPr>
              <a:t>to operate the underlying infrastructure from </a:t>
            </a:r>
            <a:r>
              <a:rPr lang="en-US" sz="1600" dirty="0" err="1" smtClean="0">
                <a:solidFill>
                  <a:schemeClr val="bg2"/>
                </a:solidFill>
              </a:rPr>
              <a:t>IaaS</a:t>
            </a:r>
            <a:r>
              <a:rPr lang="en-US" sz="1600" dirty="0" smtClean="0">
                <a:solidFill>
                  <a:schemeClr val="bg2"/>
                </a:solidFill>
              </a:rPr>
              <a:t> providers (e.g., VMware, Amazon AWS, </a:t>
            </a:r>
            <a:r>
              <a:rPr lang="en-US" sz="1600" dirty="0" err="1" smtClean="0">
                <a:solidFill>
                  <a:schemeClr val="bg2"/>
                </a:solidFill>
              </a:rPr>
              <a:t>OpenStack</a:t>
            </a:r>
            <a:r>
              <a:rPr lang="en-US" sz="1600" dirty="0" smtClean="0">
                <a:solidFill>
                  <a:schemeClr val="bg2"/>
                </a:solidFill>
              </a:rPr>
              <a:t>). </a:t>
            </a:r>
          </a:p>
          <a:p>
            <a:pPr defTabSz="457200"/>
            <a:endParaRPr lang="en-US" sz="1600" dirty="0">
              <a:solidFill>
                <a:schemeClr val="bg2"/>
              </a:solidFill>
            </a:endParaRPr>
          </a:p>
          <a:p>
            <a:pPr defTabSz="457200"/>
            <a:r>
              <a:rPr lang="en-US" sz="1600" b="1" dirty="0">
                <a:solidFill>
                  <a:schemeClr val="bg2"/>
                </a:solidFill>
              </a:rPr>
              <a:t>Service Broker(s) </a:t>
            </a:r>
            <a:r>
              <a:rPr lang="en-US" sz="1600" dirty="0">
                <a:solidFill>
                  <a:schemeClr val="bg2"/>
                </a:solidFill>
              </a:rPr>
              <a:t>– Bind internal/external Services to Applications</a:t>
            </a:r>
          </a:p>
          <a:p>
            <a:pPr defTabSz="457200"/>
            <a:endParaRPr lang="en-US" sz="1600" dirty="0">
              <a:solidFill>
                <a:schemeClr val="bg2"/>
              </a:solidFill>
            </a:endParaRPr>
          </a:p>
          <a:p>
            <a:pPr defTabSz="457200"/>
            <a:r>
              <a:rPr lang="en-US" sz="1600" b="1" dirty="0">
                <a:solidFill>
                  <a:schemeClr val="bg2"/>
                </a:solidFill>
              </a:rPr>
              <a:t>CELL </a:t>
            </a:r>
            <a:r>
              <a:rPr lang="en-US" sz="1600" dirty="0">
                <a:solidFill>
                  <a:schemeClr val="bg2"/>
                </a:solidFill>
              </a:rPr>
              <a:t>– Secure and fully isolated containers responsible for an App’s lifecycle: building, starting and stopping Apps as instructed. </a:t>
            </a:r>
          </a:p>
          <a:p>
            <a:pPr defTabSz="457200"/>
            <a:endParaRPr lang="en-US" sz="1600" dirty="0">
              <a:solidFill>
                <a:schemeClr val="bg2"/>
              </a:solidFill>
            </a:endParaRPr>
          </a:p>
        </p:txBody>
      </p:sp>
    </p:spTree>
    <p:extLst>
      <p:ext uri="{BB962C8B-B14F-4D97-AF65-F5344CB8AC3E}">
        <p14:creationId xmlns:p14="http://schemas.microsoft.com/office/powerpoint/2010/main" val="354844677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pic>
        <p:nvPicPr>
          <p:cNvPr id="106" name="Shape 106"/>
          <p:cNvPicPr preferRelativeResize="0"/>
          <p:nvPr/>
        </p:nvPicPr>
        <p:blipFill rotWithShape="1">
          <a:blip r:embed="rId3">
            <a:alphaModFix/>
          </a:blip>
          <a:srcRect/>
          <a:stretch/>
        </p:blipFill>
        <p:spPr>
          <a:xfrm>
            <a:off x="812800" y="1354137"/>
            <a:ext cx="1625599" cy="696912"/>
          </a:xfrm>
          <a:prstGeom prst="rect">
            <a:avLst/>
          </a:prstGeom>
          <a:noFill/>
          <a:ln>
            <a:noFill/>
          </a:ln>
        </p:spPr>
      </p:pic>
      <p:pic>
        <p:nvPicPr>
          <p:cNvPr id="107" name="Shape 107"/>
          <p:cNvPicPr preferRelativeResize="0"/>
          <p:nvPr/>
        </p:nvPicPr>
        <p:blipFill rotWithShape="1">
          <a:blip r:embed="rId4">
            <a:alphaModFix/>
          </a:blip>
          <a:srcRect/>
          <a:stretch/>
        </p:blipFill>
        <p:spPr>
          <a:xfrm>
            <a:off x="884237" y="3040063"/>
            <a:ext cx="1401762" cy="754062"/>
          </a:xfrm>
          <a:prstGeom prst="rect">
            <a:avLst/>
          </a:prstGeom>
          <a:noFill/>
          <a:ln>
            <a:noFill/>
          </a:ln>
        </p:spPr>
      </p:pic>
      <p:sp>
        <p:nvSpPr>
          <p:cNvPr id="108" name="Shape 108"/>
          <p:cNvSpPr txBox="1"/>
          <p:nvPr/>
        </p:nvSpPr>
        <p:spPr>
          <a:xfrm>
            <a:off x="173038" y="2055813"/>
            <a:ext cx="2887661" cy="584200"/>
          </a:xfrm>
          <a:prstGeom prst="rect">
            <a:avLst/>
          </a:prstGeom>
          <a:noFill/>
          <a:ln>
            <a:noFill/>
          </a:ln>
        </p:spPr>
        <p:txBody>
          <a:bodyPr lIns="91425" tIns="45700" rIns="91425" bIns="45700" anchor="t" anchorCtr="0">
            <a:noAutofit/>
          </a:bodyPr>
          <a:lstStyle/>
          <a:p>
            <a:pPr marL="0" marR="0" lvl="0" indent="0" algn="ctr" rtl="0">
              <a:spcBef>
                <a:spcPts val="0"/>
              </a:spcBef>
              <a:spcAft>
                <a:spcPts val="0"/>
              </a:spcAft>
              <a:buSzPct val="25000"/>
              <a:buNone/>
            </a:pPr>
            <a:r>
              <a:rPr lang="en-US" sz="1600" b="0" i="0" u="none" strike="noStrike" cap="none" baseline="0">
                <a:solidFill>
                  <a:srgbClr val="00685D"/>
                </a:solidFill>
                <a:latin typeface="Arial"/>
                <a:ea typeface="Arial"/>
                <a:cs typeface="Arial"/>
                <a:sym typeface="Arial"/>
              </a:rPr>
              <a:t>$3.5B valuation</a:t>
            </a:r>
          </a:p>
          <a:p>
            <a:pPr marL="0" marR="0" lvl="0" indent="0" algn="ctr" rtl="0">
              <a:spcBef>
                <a:spcPts val="0"/>
              </a:spcBef>
              <a:spcAft>
                <a:spcPts val="0"/>
              </a:spcAft>
              <a:buSzPct val="25000"/>
              <a:buNone/>
            </a:pPr>
            <a:r>
              <a:rPr lang="en-US" sz="1600" b="1" i="0" u="none" strike="noStrike" cap="none" baseline="0">
                <a:solidFill>
                  <a:srgbClr val="00685D"/>
                </a:solidFill>
                <a:latin typeface="Arial"/>
                <a:ea typeface="Arial"/>
                <a:cs typeface="Arial"/>
                <a:sym typeface="Arial"/>
              </a:rPr>
              <a:t>Financial Services </a:t>
            </a:r>
          </a:p>
        </p:txBody>
      </p:sp>
      <p:sp>
        <p:nvSpPr>
          <p:cNvPr id="109" name="Shape 109"/>
          <p:cNvSpPr txBox="1"/>
          <p:nvPr/>
        </p:nvSpPr>
        <p:spPr>
          <a:xfrm>
            <a:off x="406400" y="3827462"/>
            <a:ext cx="2420938" cy="522286"/>
          </a:xfrm>
          <a:prstGeom prst="rect">
            <a:avLst/>
          </a:prstGeom>
          <a:noFill/>
          <a:ln>
            <a:noFill/>
          </a:ln>
        </p:spPr>
        <p:txBody>
          <a:bodyPr lIns="91425" tIns="45700" rIns="91425" bIns="45700" anchor="t" anchorCtr="0">
            <a:noAutofit/>
          </a:bodyPr>
          <a:lstStyle/>
          <a:p>
            <a:pPr marL="0" marR="0" lvl="0" indent="0" algn="ctr" rtl="0">
              <a:spcBef>
                <a:spcPts val="0"/>
              </a:spcBef>
              <a:spcAft>
                <a:spcPts val="0"/>
              </a:spcAft>
              <a:buSzPct val="25000"/>
              <a:buNone/>
            </a:pPr>
            <a:r>
              <a:rPr lang="en-US" sz="1400" b="0" i="0" u="none" strike="noStrike" cap="none" baseline="0">
                <a:solidFill>
                  <a:srgbClr val="00685D"/>
                </a:solidFill>
                <a:latin typeface="Arial"/>
                <a:ea typeface="Arial"/>
                <a:cs typeface="Arial"/>
                <a:sym typeface="Arial"/>
              </a:rPr>
              <a:t>$3.5B valuation</a:t>
            </a:r>
          </a:p>
          <a:p>
            <a:pPr marL="0" marR="0" lvl="0" indent="0" algn="ctr" rtl="0">
              <a:spcBef>
                <a:spcPts val="0"/>
              </a:spcBef>
              <a:spcAft>
                <a:spcPts val="0"/>
              </a:spcAft>
              <a:buSzPct val="25000"/>
              <a:buNone/>
            </a:pPr>
            <a:r>
              <a:rPr lang="en-US" sz="1400" b="1" i="0" u="none" strike="noStrike" cap="none" baseline="0">
                <a:solidFill>
                  <a:srgbClr val="00685D"/>
                </a:solidFill>
                <a:latin typeface="Arial"/>
                <a:ea typeface="Arial"/>
                <a:cs typeface="Arial"/>
                <a:sym typeface="Arial"/>
              </a:rPr>
              <a:t>Travel &amp; Hospitality </a:t>
            </a:r>
          </a:p>
        </p:txBody>
      </p:sp>
      <p:pic>
        <p:nvPicPr>
          <p:cNvPr id="110" name="Shape 110"/>
          <p:cNvPicPr preferRelativeResize="0"/>
          <p:nvPr/>
        </p:nvPicPr>
        <p:blipFill rotWithShape="1">
          <a:blip r:embed="rId5">
            <a:alphaModFix/>
          </a:blip>
          <a:srcRect/>
          <a:stretch/>
        </p:blipFill>
        <p:spPr>
          <a:xfrm>
            <a:off x="4043362" y="1377950"/>
            <a:ext cx="985836" cy="655638"/>
          </a:xfrm>
          <a:prstGeom prst="rect">
            <a:avLst/>
          </a:prstGeom>
          <a:noFill/>
          <a:ln>
            <a:noFill/>
          </a:ln>
        </p:spPr>
      </p:pic>
      <p:sp>
        <p:nvSpPr>
          <p:cNvPr id="111" name="Shape 111"/>
          <p:cNvSpPr txBox="1"/>
          <p:nvPr/>
        </p:nvSpPr>
        <p:spPr>
          <a:xfrm>
            <a:off x="3598862" y="2055813"/>
            <a:ext cx="1873249" cy="584200"/>
          </a:xfrm>
          <a:prstGeom prst="rect">
            <a:avLst/>
          </a:prstGeom>
          <a:noFill/>
          <a:ln>
            <a:noFill/>
          </a:ln>
        </p:spPr>
        <p:txBody>
          <a:bodyPr lIns="91425" tIns="45700" rIns="91425" bIns="45700" anchor="t" anchorCtr="0">
            <a:noAutofit/>
          </a:bodyPr>
          <a:lstStyle/>
          <a:p>
            <a:pPr marL="0" marR="0" lvl="0" indent="0" algn="ctr" rtl="0">
              <a:spcBef>
                <a:spcPts val="0"/>
              </a:spcBef>
              <a:spcAft>
                <a:spcPts val="0"/>
              </a:spcAft>
              <a:buSzPct val="25000"/>
              <a:buNone/>
            </a:pPr>
            <a:r>
              <a:rPr lang="en-US" sz="1600" b="0" i="0" u="none" strike="noStrike" cap="none" baseline="0">
                <a:solidFill>
                  <a:srgbClr val="00685D"/>
                </a:solidFill>
                <a:latin typeface="Arial"/>
                <a:ea typeface="Arial"/>
                <a:cs typeface="Arial"/>
                <a:sym typeface="Arial"/>
              </a:rPr>
              <a:t>$19.5B valuation </a:t>
            </a:r>
          </a:p>
          <a:p>
            <a:pPr marL="0" marR="0" lvl="0" indent="0" algn="ctr" rtl="0">
              <a:spcBef>
                <a:spcPts val="0"/>
              </a:spcBef>
              <a:spcAft>
                <a:spcPts val="0"/>
              </a:spcAft>
              <a:buSzPct val="25000"/>
              <a:buNone/>
            </a:pPr>
            <a:r>
              <a:rPr lang="en-US" sz="1600" b="1" i="0" u="none" strike="noStrike" cap="none" baseline="0">
                <a:solidFill>
                  <a:srgbClr val="00685D"/>
                </a:solidFill>
                <a:latin typeface="Arial"/>
                <a:ea typeface="Arial"/>
                <a:cs typeface="Arial"/>
                <a:sym typeface="Arial"/>
              </a:rPr>
              <a:t>Transportation</a:t>
            </a:r>
          </a:p>
        </p:txBody>
      </p:sp>
      <p:sp>
        <p:nvSpPr>
          <p:cNvPr id="112" name="Shape 112"/>
          <p:cNvSpPr txBox="1"/>
          <p:nvPr/>
        </p:nvSpPr>
        <p:spPr>
          <a:xfrm>
            <a:off x="3117850" y="3827462"/>
            <a:ext cx="2835274" cy="522286"/>
          </a:xfrm>
          <a:prstGeom prst="rect">
            <a:avLst/>
          </a:prstGeom>
          <a:noFill/>
          <a:ln>
            <a:noFill/>
          </a:ln>
        </p:spPr>
        <p:txBody>
          <a:bodyPr lIns="91425" tIns="45700" rIns="91425" bIns="45700" anchor="t" anchorCtr="0">
            <a:noAutofit/>
          </a:bodyPr>
          <a:lstStyle/>
          <a:p>
            <a:pPr marL="0" marR="0" lvl="0" indent="0" algn="ctr" rtl="0">
              <a:spcBef>
                <a:spcPts val="0"/>
              </a:spcBef>
              <a:spcAft>
                <a:spcPts val="0"/>
              </a:spcAft>
              <a:buSzPct val="25000"/>
              <a:buNone/>
            </a:pPr>
            <a:r>
              <a:rPr lang="en-US" sz="1400" b="0" i="0" u="none" strike="noStrike" cap="none" baseline="0">
                <a:solidFill>
                  <a:srgbClr val="00685D"/>
                </a:solidFill>
                <a:latin typeface="Arial"/>
                <a:ea typeface="Arial"/>
                <a:cs typeface="Arial"/>
                <a:sym typeface="Arial"/>
              </a:rPr>
              <a:t>$3.2B Acquisition by Google</a:t>
            </a:r>
          </a:p>
          <a:p>
            <a:pPr marL="0" marR="0" lvl="0" indent="0" algn="ctr" rtl="0">
              <a:spcBef>
                <a:spcPts val="0"/>
              </a:spcBef>
              <a:spcAft>
                <a:spcPts val="0"/>
              </a:spcAft>
              <a:buSzPct val="25000"/>
              <a:buNone/>
            </a:pPr>
            <a:r>
              <a:rPr lang="en-US" sz="1400" b="1" i="0" u="none" strike="noStrike" cap="none" baseline="0">
                <a:solidFill>
                  <a:srgbClr val="00685D"/>
                </a:solidFill>
                <a:latin typeface="Arial"/>
                <a:ea typeface="Arial"/>
                <a:cs typeface="Arial"/>
                <a:sym typeface="Arial"/>
              </a:rPr>
              <a:t>Home Automation</a:t>
            </a:r>
          </a:p>
        </p:txBody>
      </p:sp>
      <p:sp>
        <p:nvSpPr>
          <p:cNvPr id="113" name="Shape 113"/>
          <p:cNvSpPr txBox="1"/>
          <p:nvPr/>
        </p:nvSpPr>
        <p:spPr>
          <a:xfrm>
            <a:off x="6446837" y="2055813"/>
            <a:ext cx="2032000" cy="584200"/>
          </a:xfrm>
          <a:prstGeom prst="rect">
            <a:avLst/>
          </a:prstGeom>
          <a:noFill/>
          <a:ln>
            <a:noFill/>
          </a:ln>
        </p:spPr>
        <p:txBody>
          <a:bodyPr lIns="91425" tIns="45700" rIns="91425" bIns="45700" anchor="t" anchorCtr="0">
            <a:noAutofit/>
          </a:bodyPr>
          <a:lstStyle/>
          <a:p>
            <a:pPr marL="0" marR="0" lvl="0" indent="0" algn="ctr" rtl="0">
              <a:spcBef>
                <a:spcPts val="0"/>
              </a:spcBef>
              <a:spcAft>
                <a:spcPts val="0"/>
              </a:spcAft>
              <a:buSzPct val="25000"/>
              <a:buNone/>
            </a:pPr>
            <a:r>
              <a:rPr lang="en-US" sz="1600" b="0" i="0" u="none" strike="noStrike" cap="none" baseline="0">
                <a:solidFill>
                  <a:srgbClr val="00685D"/>
                </a:solidFill>
                <a:latin typeface="Arial"/>
                <a:ea typeface="Arial"/>
                <a:cs typeface="Arial"/>
                <a:sym typeface="Arial"/>
              </a:rPr>
              <a:t>$20B valuation </a:t>
            </a:r>
          </a:p>
          <a:p>
            <a:pPr marL="0" marR="0" lvl="0" indent="0" algn="ctr" rtl="0">
              <a:spcBef>
                <a:spcPts val="0"/>
              </a:spcBef>
              <a:spcAft>
                <a:spcPts val="0"/>
              </a:spcAft>
              <a:buSzPct val="25000"/>
              <a:buNone/>
            </a:pPr>
            <a:r>
              <a:rPr lang="en-US" sz="1600" b="1" i="0" u="none" strike="noStrike" cap="none" baseline="0">
                <a:solidFill>
                  <a:srgbClr val="00685D"/>
                </a:solidFill>
                <a:latin typeface="Arial"/>
                <a:ea typeface="Arial"/>
                <a:cs typeface="Arial"/>
                <a:sym typeface="Arial"/>
              </a:rPr>
              <a:t>Entertainment </a:t>
            </a:r>
          </a:p>
        </p:txBody>
      </p:sp>
      <p:sp>
        <p:nvSpPr>
          <p:cNvPr id="114" name="Shape 114"/>
          <p:cNvSpPr txBox="1"/>
          <p:nvPr/>
        </p:nvSpPr>
        <p:spPr>
          <a:xfrm>
            <a:off x="6411912" y="3843337"/>
            <a:ext cx="2147887" cy="52387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400" b="0" i="0" u="none" strike="noStrike" cap="none" baseline="0">
                <a:solidFill>
                  <a:srgbClr val="00685D"/>
                </a:solidFill>
                <a:latin typeface="Arial"/>
                <a:ea typeface="Arial"/>
                <a:cs typeface="Arial"/>
                <a:sym typeface="Arial"/>
              </a:rPr>
              <a:t>$26B Evaluation </a:t>
            </a:r>
          </a:p>
          <a:p>
            <a:pPr marL="0" marR="0" lvl="0" indent="0" algn="ctr" rtl="0">
              <a:spcBef>
                <a:spcPts val="0"/>
              </a:spcBef>
              <a:buSzPct val="25000"/>
              <a:buNone/>
            </a:pPr>
            <a:r>
              <a:rPr lang="en-US" sz="1400" b="1" i="0" u="none" strike="noStrike" cap="none" baseline="0">
                <a:solidFill>
                  <a:srgbClr val="00685D"/>
                </a:solidFill>
                <a:latin typeface="Arial"/>
                <a:ea typeface="Arial"/>
                <a:cs typeface="Arial"/>
                <a:sym typeface="Arial"/>
              </a:rPr>
              <a:t>Automotive</a:t>
            </a:r>
          </a:p>
        </p:txBody>
      </p:sp>
      <p:pic>
        <p:nvPicPr>
          <p:cNvPr id="115" name="Shape 115"/>
          <p:cNvPicPr preferRelativeResize="0"/>
          <p:nvPr/>
        </p:nvPicPr>
        <p:blipFill rotWithShape="1">
          <a:blip r:embed="rId6">
            <a:alphaModFix/>
          </a:blip>
          <a:srcRect/>
          <a:stretch/>
        </p:blipFill>
        <p:spPr>
          <a:xfrm>
            <a:off x="6907213" y="1592262"/>
            <a:ext cx="1087437" cy="330200"/>
          </a:xfrm>
          <a:prstGeom prst="rect">
            <a:avLst/>
          </a:prstGeom>
          <a:noFill/>
          <a:ln>
            <a:noFill/>
          </a:ln>
        </p:spPr>
      </p:pic>
      <p:pic>
        <p:nvPicPr>
          <p:cNvPr id="116" name="Shape 116"/>
          <p:cNvPicPr preferRelativeResize="0"/>
          <p:nvPr/>
        </p:nvPicPr>
        <p:blipFill rotWithShape="1">
          <a:blip r:embed="rId7">
            <a:alphaModFix/>
          </a:blip>
          <a:srcRect/>
          <a:stretch/>
        </p:blipFill>
        <p:spPr>
          <a:xfrm>
            <a:off x="3736975" y="2760663"/>
            <a:ext cx="1512888" cy="1011236"/>
          </a:xfrm>
          <a:prstGeom prst="rect">
            <a:avLst/>
          </a:prstGeom>
          <a:noFill/>
          <a:ln>
            <a:noFill/>
          </a:ln>
        </p:spPr>
      </p:pic>
      <p:pic>
        <p:nvPicPr>
          <p:cNvPr id="117" name="Shape 117"/>
          <p:cNvPicPr preferRelativeResize="0"/>
          <p:nvPr/>
        </p:nvPicPr>
        <p:blipFill rotWithShape="1">
          <a:blip r:embed="rId8">
            <a:alphaModFix/>
          </a:blip>
          <a:srcRect/>
          <a:stretch/>
        </p:blipFill>
        <p:spPr>
          <a:xfrm>
            <a:off x="6699250" y="2857500"/>
            <a:ext cx="1349375" cy="1010729"/>
          </a:xfrm>
          <a:prstGeom prst="rect">
            <a:avLst/>
          </a:prstGeom>
          <a:noFill/>
          <a:ln>
            <a:noFill/>
          </a:ln>
        </p:spPr>
      </p:pic>
      <p:sp>
        <p:nvSpPr>
          <p:cNvPr id="21" name="Shape 195"/>
          <p:cNvSpPr txBox="1">
            <a:spLocks noGrp="1"/>
          </p:cNvSpPr>
          <p:nvPr/>
        </p:nvSpPr>
        <p:spPr>
          <a:xfrm>
            <a:off x="160707" y="166818"/>
            <a:ext cx="8796928" cy="474445"/>
          </a:xfrm>
          <a:prstGeom prst="rect">
            <a:avLst/>
          </a:prstGeom>
        </p:spPr>
        <p:txBody>
          <a:bodyPr/>
          <a:lstStyle>
            <a:lvl1pPr algn="l" defTabSz="914400" rtl="0" eaLnBrk="1" latinLnBrk="0" hangingPunct="1">
              <a:spcBef>
                <a:spcPct val="0"/>
              </a:spcBef>
              <a:buNone/>
              <a:defRPr sz="2800" b="1" kern="1200">
                <a:solidFill>
                  <a:srgbClr val="008774"/>
                </a:solidFill>
                <a:latin typeface="Arial"/>
                <a:ea typeface="+mj-ea"/>
                <a:cs typeface="Arial"/>
              </a:defRPr>
            </a:lvl1pPr>
          </a:lstStyle>
          <a:p>
            <a:pPr lvl="0"/>
            <a:r>
              <a:rPr lang="en-US" dirty="0" smtClean="0">
                <a:sym typeface="Arial"/>
              </a:rPr>
              <a:t>Companies are Disrupting Industries with Modern Technology and Agile Development Strategy</a:t>
            </a:r>
            <a:endParaRPr lang="en-US" dirty="0">
              <a:sym typeface="Arial"/>
            </a:endParaRPr>
          </a:p>
        </p:txBody>
      </p:sp>
    </p:spTree>
    <p:extLst>
      <p:ext uri="{BB962C8B-B14F-4D97-AF65-F5344CB8AC3E}">
        <p14:creationId xmlns:p14="http://schemas.microsoft.com/office/powerpoint/2010/main" val="211259036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Shape 275"/>
          <p:cNvSpPr txBox="1">
            <a:spLocks noGrp="1"/>
          </p:cNvSpPr>
          <p:nvPr>
            <p:ph type="title"/>
          </p:nvPr>
        </p:nvSpPr>
        <p:spPr/>
        <p:txBody>
          <a:bodyPr/>
          <a:lstStyle/>
          <a:p>
            <a:pPr lvl="0"/>
            <a:r>
              <a:rPr lang="en-US" dirty="0">
                <a:sym typeface="Helvetica Neue"/>
              </a:rPr>
              <a:t>Monolithic Applications Drive Complex, </a:t>
            </a:r>
            <a:r>
              <a:rPr lang="en-US" dirty="0" smtClean="0">
                <a:sym typeface="Helvetica Neue"/>
              </a:rPr>
              <a:t/>
            </a:r>
            <a:br>
              <a:rPr lang="en-US" dirty="0" smtClean="0">
                <a:sym typeface="Helvetica Neue"/>
              </a:rPr>
            </a:br>
            <a:r>
              <a:rPr lang="en-US" dirty="0" smtClean="0">
                <a:sym typeface="Helvetica Neue"/>
              </a:rPr>
              <a:t>Manual </a:t>
            </a:r>
            <a:r>
              <a:rPr lang="en-US" dirty="0">
                <a:sym typeface="Helvetica Neue"/>
              </a:rPr>
              <a:t>Deploys &amp; Waterfall Release Cycles</a:t>
            </a:r>
            <a:endParaRPr lang="en-US" dirty="0">
              <a:sym typeface="Arial"/>
            </a:endParaRPr>
          </a:p>
        </p:txBody>
      </p:sp>
      <p:sp>
        <p:nvSpPr>
          <p:cNvPr id="281" name="Shape 281"/>
          <p:cNvSpPr/>
          <p:nvPr/>
        </p:nvSpPr>
        <p:spPr>
          <a:xfrm>
            <a:off x="1804965" y="4010378"/>
            <a:ext cx="6958036" cy="907343"/>
          </a:xfrm>
          <a:prstGeom prst="rect">
            <a:avLst/>
          </a:prstGeom>
          <a:noFill/>
          <a:ln>
            <a:noFill/>
          </a:ln>
        </p:spPr>
        <p:txBody>
          <a:bodyPr lIns="91425" tIns="45700" rIns="91425" bIns="45700" anchor="t" anchorCtr="0">
            <a:noAutofit/>
          </a:bodyPr>
          <a:lstStyle/>
          <a:p>
            <a:pPr lvl="0" algn="ctr">
              <a:buSzPct val="25000"/>
            </a:pPr>
            <a:r>
              <a:rPr lang="en-US" dirty="0" smtClean="0">
                <a:solidFill>
                  <a:srgbClr val="0F7661"/>
                </a:solidFill>
                <a:latin typeface="Arial"/>
                <a:cs typeface="Arial"/>
              </a:rPr>
              <a:t>Can you deliver full CI</a:t>
            </a:r>
            <a:r>
              <a:rPr lang="en-US" dirty="0">
                <a:solidFill>
                  <a:srgbClr val="0F7661"/>
                </a:solidFill>
                <a:latin typeface="Arial"/>
                <a:cs typeface="Arial"/>
              </a:rPr>
              <a:t>/CD for every major </a:t>
            </a:r>
            <a:r>
              <a:rPr lang="en-US" dirty="0" smtClean="0">
                <a:solidFill>
                  <a:srgbClr val="0F7661"/>
                </a:solidFill>
                <a:latin typeface="Arial"/>
                <a:cs typeface="Arial"/>
              </a:rPr>
              <a:t>app </a:t>
            </a:r>
            <a:r>
              <a:rPr lang="en-US" dirty="0">
                <a:solidFill>
                  <a:srgbClr val="0F7661"/>
                </a:solidFill>
                <a:latin typeface="Arial"/>
                <a:cs typeface="Arial"/>
              </a:rPr>
              <a:t>in your portfolio </a:t>
            </a:r>
            <a:r>
              <a:rPr lang="en-US" dirty="0" smtClean="0">
                <a:solidFill>
                  <a:srgbClr val="0F7661"/>
                </a:solidFill>
                <a:latin typeface="Arial"/>
                <a:cs typeface="Arial"/>
              </a:rPr>
              <a:t>today, or are you doing </a:t>
            </a:r>
            <a:r>
              <a:rPr lang="en-US" b="0" i="0" u="none" strike="noStrike" cap="none" baseline="0" dirty="0" smtClean="0">
                <a:solidFill>
                  <a:srgbClr val="0F7661"/>
                </a:solidFill>
                <a:latin typeface="Arial"/>
                <a:ea typeface="Helvetica Neue"/>
                <a:cs typeface="Arial"/>
                <a:sym typeface="Helvetica Neue"/>
              </a:rPr>
              <a:t>75+ step </a:t>
            </a:r>
            <a:r>
              <a:rPr lang="en-US" b="0" i="0" u="none" strike="noStrike" cap="none" baseline="0" dirty="0">
                <a:solidFill>
                  <a:srgbClr val="0F7661"/>
                </a:solidFill>
                <a:latin typeface="Arial"/>
                <a:ea typeface="Helvetica Neue"/>
                <a:cs typeface="Arial"/>
                <a:sym typeface="Helvetica Neue"/>
              </a:rPr>
              <a:t>manual </a:t>
            </a:r>
            <a:r>
              <a:rPr lang="en-US" b="0" i="0" u="none" strike="noStrike" cap="none" baseline="0" dirty="0" smtClean="0">
                <a:solidFill>
                  <a:srgbClr val="0F7661"/>
                </a:solidFill>
                <a:latin typeface="Arial"/>
                <a:ea typeface="Helvetica Neue"/>
                <a:cs typeface="Arial"/>
                <a:sym typeface="Helvetica Neue"/>
              </a:rPr>
              <a:t>deployments?</a:t>
            </a:r>
            <a:endParaRPr lang="en-US" b="0" i="0" u="none" strike="noStrike" cap="none" baseline="0" dirty="0">
              <a:solidFill>
                <a:srgbClr val="0F7661"/>
              </a:solidFill>
              <a:latin typeface="Arial"/>
              <a:ea typeface="Helvetica Neue"/>
              <a:cs typeface="Arial"/>
              <a:sym typeface="Helvetica Neue"/>
            </a:endParaRPr>
          </a:p>
        </p:txBody>
      </p:sp>
      <p:grpSp>
        <p:nvGrpSpPr>
          <p:cNvPr id="8" name="Group 20"/>
          <p:cNvGrpSpPr/>
          <p:nvPr/>
        </p:nvGrpSpPr>
        <p:grpSpPr>
          <a:xfrm>
            <a:off x="509250" y="1413256"/>
            <a:ext cx="1137490" cy="870701"/>
            <a:chOff x="152400" y="995947"/>
            <a:chExt cx="1293813" cy="1052130"/>
          </a:xfrm>
        </p:grpSpPr>
        <p:sp>
          <p:nvSpPr>
            <p:cNvPr id="9" name="Rectangle 31"/>
            <p:cNvSpPr>
              <a:spLocks noChangeArrowheads="1"/>
            </p:cNvSpPr>
            <p:nvPr/>
          </p:nvSpPr>
          <p:spPr bwMode="auto">
            <a:xfrm>
              <a:off x="152400" y="1727476"/>
              <a:ext cx="1293813" cy="3206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lnSpc>
                  <a:spcPts val="1800"/>
                </a:lnSpc>
              </a:pPr>
              <a:r>
                <a:rPr lang="en-US" sz="1400" b="1" dirty="0" smtClean="0">
                  <a:solidFill>
                    <a:schemeClr val="tx2"/>
                  </a:solidFill>
                  <a:latin typeface="Felt Tip Senior" charset="0"/>
                </a:rPr>
                <a:t>Developer</a:t>
              </a:r>
              <a:endParaRPr lang="en-US" sz="1400" b="1" dirty="0">
                <a:solidFill>
                  <a:schemeClr val="tx2"/>
                </a:solidFill>
                <a:latin typeface="Felt Tip Senior" charset="0"/>
              </a:endParaRPr>
            </a:p>
          </p:txBody>
        </p:sp>
        <p:pic>
          <p:nvPicPr>
            <p:cNvPr id="10" name="Picture 9"/>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381002" y="995947"/>
              <a:ext cx="838200" cy="705853"/>
            </a:xfrm>
            <a:prstGeom prst="rect">
              <a:avLst/>
            </a:prstGeom>
          </p:spPr>
        </p:pic>
      </p:grpSp>
      <p:grpSp>
        <p:nvGrpSpPr>
          <p:cNvPr id="11" name="Group 19"/>
          <p:cNvGrpSpPr/>
          <p:nvPr/>
        </p:nvGrpSpPr>
        <p:grpSpPr>
          <a:xfrm>
            <a:off x="577288" y="3646482"/>
            <a:ext cx="992815" cy="942199"/>
            <a:chOff x="7283607" y="965198"/>
            <a:chExt cx="1293813" cy="1125214"/>
          </a:xfrm>
        </p:grpSpPr>
        <p:sp>
          <p:nvSpPr>
            <p:cNvPr id="12" name="Rectangle 31"/>
            <p:cNvSpPr>
              <a:spLocks noChangeArrowheads="1"/>
            </p:cNvSpPr>
            <p:nvPr/>
          </p:nvSpPr>
          <p:spPr bwMode="auto">
            <a:xfrm>
              <a:off x="7283607" y="1769811"/>
              <a:ext cx="1293813" cy="3206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lnSpc>
                  <a:spcPts val="1800"/>
                </a:lnSpc>
              </a:pPr>
              <a:r>
                <a:rPr lang="en-US" sz="1400" b="1" dirty="0" smtClean="0">
                  <a:solidFill>
                    <a:schemeClr val="tx2"/>
                  </a:solidFill>
                  <a:latin typeface="Felt Tip Senior" charset="0"/>
                </a:rPr>
                <a:t>Operator</a:t>
              </a:r>
              <a:endParaRPr lang="en-US" sz="1400" b="1" dirty="0">
                <a:solidFill>
                  <a:schemeClr val="tx2"/>
                </a:solidFill>
                <a:latin typeface="Felt Tip Senior" charset="0"/>
              </a:endParaRPr>
            </a:p>
          </p:txBody>
        </p:sp>
        <p:pic>
          <p:nvPicPr>
            <p:cNvPr id="13" name="Picture 12"/>
            <p:cNvPicPr>
              <a:picLocks noChangeAspect="1"/>
            </p:cNvPicPr>
            <p:nvPr/>
          </p:nvPicPr>
          <p:blipFill>
            <a:blip r:embed="rId4" cstate="print"/>
            <a:stretch>
              <a:fillRect/>
            </a:stretch>
          </p:blipFill>
          <p:spPr>
            <a:xfrm>
              <a:off x="7476065" y="965198"/>
              <a:ext cx="795867" cy="795867"/>
            </a:xfrm>
            <a:prstGeom prst="rect">
              <a:avLst/>
            </a:prstGeom>
          </p:spPr>
        </p:pic>
      </p:grpSp>
      <p:pic>
        <p:nvPicPr>
          <p:cNvPr id="14" name="Picture 6" descr="https://stacyswimp.files.wordpress.com/2011/10/broken-chain.jpg"/>
          <p:cNvPicPr>
            <a:picLocks noChangeAspect="1" noChangeArrowheads="1"/>
          </p:cNvPicPr>
          <p:nvPr/>
        </p:nvPicPr>
        <p:blipFill>
          <a:blip r:embed="rId5" cstate="print"/>
          <a:srcRect/>
          <a:stretch>
            <a:fillRect/>
          </a:stretch>
        </p:blipFill>
        <p:spPr bwMode="auto">
          <a:xfrm rot="5400000">
            <a:off x="486899" y="2679603"/>
            <a:ext cx="1241137" cy="620569"/>
          </a:xfrm>
          <a:prstGeom prst="rect">
            <a:avLst/>
          </a:prstGeom>
          <a:noFill/>
        </p:spPr>
      </p:pic>
      <p:grpSp>
        <p:nvGrpSpPr>
          <p:cNvPr id="15" name="Group 24"/>
          <p:cNvGrpSpPr/>
          <p:nvPr/>
        </p:nvGrpSpPr>
        <p:grpSpPr>
          <a:xfrm>
            <a:off x="2017888" y="1192389"/>
            <a:ext cx="6533444" cy="2899833"/>
            <a:chOff x="1478756" y="871538"/>
            <a:chExt cx="5557838" cy="2757487"/>
          </a:xfrm>
        </p:grpSpPr>
        <p:sp>
          <p:nvSpPr>
            <p:cNvPr id="16" name="Shape 1010"/>
            <p:cNvSpPr>
              <a:spLocks noChangeArrowheads="1"/>
            </p:cNvSpPr>
            <p:nvPr/>
          </p:nvSpPr>
          <p:spPr bwMode="auto">
            <a:xfrm>
              <a:off x="1478756" y="871538"/>
              <a:ext cx="5557838" cy="2757487"/>
            </a:xfrm>
            <a:prstGeom prst="rect">
              <a:avLst/>
            </a:prstGeom>
            <a:gradFill rotWithShape="0">
              <a:gsLst>
                <a:gs pos="0">
                  <a:srgbClr val="F2F2F2">
                    <a:alpha val="0"/>
                  </a:srgbClr>
                </a:gs>
                <a:gs pos="100000">
                  <a:schemeClr val="bg1">
                    <a:lumMod val="85000"/>
                  </a:schemeClr>
                </a:gs>
              </a:gsLst>
              <a:lin ang="16440000"/>
            </a:gradFill>
            <a:ln w="9525">
              <a:noFill/>
              <a:miter lim="800000"/>
              <a:headEnd/>
              <a:tailEnd/>
            </a:ln>
          </p:spPr>
          <p:txBody>
            <a:bodyPr lIns="91425" tIns="45700" rIns="91425" bIns="45700" anchor="ctr"/>
            <a:lstStyle/>
            <a:p>
              <a:pPr fontAlgn="auto">
                <a:spcBef>
                  <a:spcPts val="0"/>
                </a:spcBef>
                <a:spcAft>
                  <a:spcPts val="0"/>
                </a:spcAft>
                <a:defRPr/>
              </a:pPr>
              <a:endParaRPr lang="en-US">
                <a:latin typeface="+mn-lt"/>
                <a:ea typeface="+mn-ea"/>
              </a:endParaRPr>
            </a:p>
          </p:txBody>
        </p:sp>
        <p:pic>
          <p:nvPicPr>
            <p:cNvPr id="17" name="Picture 16" descr="Provisioning_workflow.jpg"/>
            <p:cNvPicPr>
              <a:picLocks noChangeAspect="1"/>
            </p:cNvPicPr>
            <p:nvPr/>
          </p:nvPicPr>
          <p:blipFill>
            <a:blip r:embed="rId6" cstate="print"/>
            <a:stretch>
              <a:fillRect/>
            </a:stretch>
          </p:blipFill>
          <p:spPr>
            <a:xfrm>
              <a:off x="1634679" y="947379"/>
              <a:ext cx="5225705" cy="2510484"/>
            </a:xfrm>
            <a:prstGeom prst="rect">
              <a:avLst/>
            </a:prstGeom>
          </p:spPr>
        </p:pic>
      </p:grpSp>
    </p:spTree>
    <p:extLst>
      <p:ext uri="{BB962C8B-B14F-4D97-AF65-F5344CB8AC3E}">
        <p14:creationId xmlns:p14="http://schemas.microsoft.com/office/powerpoint/2010/main" val="356874504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Shape 260"/>
          <p:cNvSpPr txBox="1">
            <a:spLocks noGrp="1"/>
          </p:cNvSpPr>
          <p:nvPr>
            <p:ph type="title"/>
          </p:nvPr>
        </p:nvSpPr>
        <p:spPr/>
        <p:txBody>
          <a:bodyPr/>
          <a:lstStyle/>
          <a:p>
            <a:pPr lvl="0"/>
            <a:r>
              <a:rPr lang="en-US" dirty="0" smtClean="0">
                <a:sym typeface="Helvetica Neue"/>
              </a:rPr>
              <a:t>Productivity: Software developers spend </a:t>
            </a:r>
            <a:br>
              <a:rPr lang="en-US" dirty="0" smtClean="0">
                <a:sym typeface="Helvetica Neue"/>
              </a:rPr>
            </a:br>
            <a:r>
              <a:rPr lang="en-US" dirty="0" smtClean="0">
                <a:sym typeface="Helvetica Neue"/>
              </a:rPr>
              <a:t>too much time on administration</a:t>
            </a:r>
            <a:endParaRPr lang="en-US" dirty="0">
              <a:sym typeface="Helvetica Neue"/>
            </a:endParaRPr>
          </a:p>
        </p:txBody>
      </p:sp>
      <p:pic>
        <p:nvPicPr>
          <p:cNvPr id="261" name="Shape 261"/>
          <p:cNvPicPr preferRelativeResize="0"/>
          <p:nvPr/>
        </p:nvPicPr>
        <p:blipFill rotWithShape="1">
          <a:blip r:embed="rId3">
            <a:alphaModFix/>
          </a:blip>
          <a:srcRect t="6968"/>
          <a:stretch/>
        </p:blipFill>
        <p:spPr>
          <a:xfrm>
            <a:off x="1890152" y="1730929"/>
            <a:ext cx="6794089" cy="2605215"/>
          </a:xfrm>
          <a:prstGeom prst="rect">
            <a:avLst/>
          </a:prstGeom>
          <a:noFill/>
          <a:ln>
            <a:noFill/>
          </a:ln>
        </p:spPr>
      </p:pic>
      <p:sp>
        <p:nvSpPr>
          <p:cNvPr id="262" name="Shape 262"/>
          <p:cNvSpPr/>
          <p:nvPr/>
        </p:nvSpPr>
        <p:spPr>
          <a:xfrm>
            <a:off x="486806" y="4848526"/>
            <a:ext cx="2667396" cy="146194"/>
          </a:xfrm>
          <a:prstGeom prst="rect">
            <a:avLst/>
          </a:prstGeom>
          <a:noFill/>
          <a:ln>
            <a:noFill/>
          </a:ln>
        </p:spPr>
        <p:txBody>
          <a:bodyPr lIns="19050" tIns="19050" rIns="19050" bIns="19050" anchor="ctr" anchorCtr="0">
            <a:noAutofit/>
          </a:bodyPr>
          <a:lstStyle/>
          <a:p>
            <a:pPr marL="0" marR="0" lvl="0" indent="0" algn="l" rtl="0">
              <a:spcBef>
                <a:spcPts val="0"/>
              </a:spcBef>
              <a:buSzPct val="25000"/>
              <a:buNone/>
            </a:pPr>
            <a:r>
              <a:rPr lang="en-US" sz="700" b="0" i="0" u="none" strike="noStrike" cap="none" baseline="0">
                <a:solidFill>
                  <a:schemeClr val="dk1"/>
                </a:solidFill>
                <a:latin typeface="Helvetica Neue"/>
                <a:ea typeface="Helvetica Neue"/>
                <a:cs typeface="Helvetica Neue"/>
                <a:sym typeface="Helvetica Neue"/>
              </a:rPr>
              <a:t>Sources: “Electric Cloud LinkedIn Survey to software developers”</a:t>
            </a:r>
          </a:p>
        </p:txBody>
      </p:sp>
      <p:sp>
        <p:nvSpPr>
          <p:cNvPr id="263" name="Shape 263"/>
          <p:cNvSpPr txBox="1"/>
          <p:nvPr/>
        </p:nvSpPr>
        <p:spPr>
          <a:xfrm>
            <a:off x="803700" y="2565266"/>
            <a:ext cx="2408835" cy="348794"/>
          </a:xfrm>
          <a:prstGeom prst="rect">
            <a:avLst/>
          </a:prstGeom>
          <a:noFill/>
          <a:ln>
            <a:noFill/>
          </a:ln>
        </p:spPr>
        <p:txBody>
          <a:bodyPr lIns="50775" tIns="50775" rIns="50775" bIns="50775" anchor="ctr" anchorCtr="0">
            <a:noAutofit/>
          </a:bodyPr>
          <a:lstStyle/>
          <a:p>
            <a:pPr marL="0" marR="0" lvl="0" indent="0" algn="l" rtl="0">
              <a:spcBef>
                <a:spcPts val="0"/>
              </a:spcBef>
              <a:buSzPct val="25000"/>
              <a:buNone/>
            </a:pPr>
            <a:r>
              <a:rPr lang="en-US" sz="1600" b="0" i="0" u="none" strike="noStrike" cap="none" baseline="0">
                <a:solidFill>
                  <a:schemeClr val="dk1"/>
                </a:solidFill>
                <a:latin typeface="Arial"/>
                <a:ea typeface="Helvetica Neue"/>
                <a:cs typeface="Arial"/>
                <a:sym typeface="Helvetica Neue"/>
              </a:rPr>
              <a:t>Administrative Tasks</a:t>
            </a:r>
          </a:p>
        </p:txBody>
      </p:sp>
      <p:sp>
        <p:nvSpPr>
          <p:cNvPr id="264" name="Shape 264"/>
          <p:cNvSpPr txBox="1"/>
          <p:nvPr/>
        </p:nvSpPr>
        <p:spPr>
          <a:xfrm>
            <a:off x="794362" y="1730929"/>
            <a:ext cx="2408835" cy="348794"/>
          </a:xfrm>
          <a:prstGeom prst="rect">
            <a:avLst/>
          </a:prstGeom>
          <a:noFill/>
          <a:ln>
            <a:noFill/>
          </a:ln>
        </p:spPr>
        <p:txBody>
          <a:bodyPr lIns="50775" tIns="50775" rIns="50775" bIns="50775" anchor="ctr" anchorCtr="0">
            <a:noAutofit/>
          </a:bodyPr>
          <a:lstStyle/>
          <a:p>
            <a:pPr marL="0" marR="0" lvl="0" indent="0" algn="l" rtl="0">
              <a:spcBef>
                <a:spcPts val="0"/>
              </a:spcBef>
              <a:buSzPct val="25000"/>
              <a:buNone/>
            </a:pPr>
            <a:r>
              <a:rPr lang="en-US" sz="1600" b="0" i="0" u="none" strike="noStrike" cap="none" baseline="0" dirty="0">
                <a:solidFill>
                  <a:schemeClr val="dk1"/>
                </a:solidFill>
                <a:latin typeface="Arial"/>
                <a:ea typeface="Helvetica Neue"/>
                <a:cs typeface="Arial"/>
                <a:sym typeface="Helvetica Neue"/>
              </a:rPr>
              <a:t>Design and Coding</a:t>
            </a:r>
          </a:p>
        </p:txBody>
      </p:sp>
      <p:sp>
        <p:nvSpPr>
          <p:cNvPr id="265" name="Shape 265"/>
          <p:cNvSpPr txBox="1"/>
          <p:nvPr/>
        </p:nvSpPr>
        <p:spPr>
          <a:xfrm>
            <a:off x="803700" y="2148098"/>
            <a:ext cx="2408835" cy="348794"/>
          </a:xfrm>
          <a:prstGeom prst="rect">
            <a:avLst/>
          </a:prstGeom>
          <a:noFill/>
          <a:ln>
            <a:noFill/>
          </a:ln>
        </p:spPr>
        <p:txBody>
          <a:bodyPr lIns="50775" tIns="50775" rIns="50775" bIns="50775" anchor="ctr" anchorCtr="0">
            <a:noAutofit/>
          </a:bodyPr>
          <a:lstStyle/>
          <a:p>
            <a:pPr marL="0" marR="0" lvl="0" indent="0" algn="l" rtl="0">
              <a:spcBef>
                <a:spcPts val="0"/>
              </a:spcBef>
              <a:buSzPct val="25000"/>
              <a:buNone/>
            </a:pPr>
            <a:r>
              <a:rPr lang="en-US" sz="1600" b="0" i="0" u="none" strike="noStrike" cap="none" baseline="0">
                <a:solidFill>
                  <a:schemeClr val="dk1"/>
                </a:solidFill>
                <a:latin typeface="Arial"/>
                <a:ea typeface="Helvetica Neue"/>
                <a:cs typeface="Arial"/>
                <a:sym typeface="Helvetica Neue"/>
              </a:rPr>
              <a:t>Brainstorming</a:t>
            </a:r>
          </a:p>
        </p:txBody>
      </p:sp>
      <p:sp>
        <p:nvSpPr>
          <p:cNvPr id="266" name="Shape 266"/>
          <p:cNvSpPr txBox="1"/>
          <p:nvPr/>
        </p:nvSpPr>
        <p:spPr>
          <a:xfrm>
            <a:off x="794499" y="3399601"/>
            <a:ext cx="2408835" cy="348794"/>
          </a:xfrm>
          <a:prstGeom prst="rect">
            <a:avLst/>
          </a:prstGeom>
          <a:noFill/>
          <a:ln>
            <a:noFill/>
          </a:ln>
        </p:spPr>
        <p:txBody>
          <a:bodyPr lIns="50775" tIns="50775" rIns="50775" bIns="50775" anchor="ctr" anchorCtr="0">
            <a:noAutofit/>
          </a:bodyPr>
          <a:lstStyle/>
          <a:p>
            <a:pPr marL="0" marR="0" lvl="0" indent="0" algn="l" rtl="0">
              <a:spcBef>
                <a:spcPts val="0"/>
              </a:spcBef>
              <a:buSzPct val="25000"/>
              <a:buNone/>
            </a:pPr>
            <a:r>
              <a:rPr lang="en-US" sz="1600" b="0" i="0" u="none" strike="noStrike" cap="none" baseline="0">
                <a:solidFill>
                  <a:schemeClr val="dk1"/>
                </a:solidFill>
                <a:latin typeface="Arial"/>
                <a:ea typeface="Helvetica Neue"/>
                <a:cs typeface="Arial"/>
                <a:sym typeface="Helvetica Neue"/>
              </a:rPr>
              <a:t>Waiting for Test/Build</a:t>
            </a:r>
          </a:p>
        </p:txBody>
      </p:sp>
      <p:sp>
        <p:nvSpPr>
          <p:cNvPr id="267" name="Shape 267"/>
          <p:cNvSpPr txBox="1"/>
          <p:nvPr/>
        </p:nvSpPr>
        <p:spPr>
          <a:xfrm>
            <a:off x="803700" y="2982433"/>
            <a:ext cx="2408835" cy="348794"/>
          </a:xfrm>
          <a:prstGeom prst="rect">
            <a:avLst/>
          </a:prstGeom>
          <a:noFill/>
          <a:ln>
            <a:noFill/>
          </a:ln>
        </p:spPr>
        <p:txBody>
          <a:bodyPr lIns="50775" tIns="50775" rIns="50775" bIns="50775" anchor="ctr" anchorCtr="0">
            <a:noAutofit/>
          </a:bodyPr>
          <a:lstStyle/>
          <a:p>
            <a:pPr marL="0" marR="0" lvl="0" indent="0" algn="l" rtl="0">
              <a:spcBef>
                <a:spcPts val="0"/>
              </a:spcBef>
              <a:buSzPct val="25000"/>
              <a:buNone/>
            </a:pPr>
            <a:r>
              <a:rPr lang="en-US" sz="1600" b="0" i="0" u="none" strike="noStrike" cap="none" baseline="0">
                <a:solidFill>
                  <a:schemeClr val="dk1"/>
                </a:solidFill>
                <a:latin typeface="Arial"/>
                <a:ea typeface="Helvetica Neue"/>
                <a:cs typeface="Arial"/>
                <a:sym typeface="Helvetica Neue"/>
              </a:rPr>
              <a:t>Managing Environments </a:t>
            </a:r>
          </a:p>
        </p:txBody>
      </p:sp>
      <p:sp>
        <p:nvSpPr>
          <p:cNvPr id="268" name="Shape 268"/>
          <p:cNvSpPr/>
          <p:nvPr/>
        </p:nvSpPr>
        <p:spPr>
          <a:xfrm>
            <a:off x="663745" y="2545663"/>
            <a:ext cx="5406185" cy="1246073"/>
          </a:xfrm>
          <a:prstGeom prst="rect">
            <a:avLst/>
          </a:prstGeom>
          <a:noFill/>
          <a:ln w="63500" cap="flat" cmpd="sng">
            <a:solidFill>
              <a:srgbClr val="C82506"/>
            </a:solidFill>
            <a:prstDash val="solid"/>
            <a:miter/>
            <a:headEnd type="none" w="med" len="med"/>
            <a:tailEnd type="none" w="med" len="med"/>
          </a:ln>
        </p:spPr>
        <p:txBody>
          <a:bodyPr lIns="0" tIns="0" rIns="0" bIns="0" anchor="ctr" anchorCtr="0">
            <a:noAutofit/>
          </a:bodyPr>
          <a:lstStyle/>
          <a:p>
            <a:pPr marL="0" marR="0" lvl="0" indent="0" algn="l" rtl="0">
              <a:spcBef>
                <a:spcPts val="0"/>
              </a:spcBef>
              <a:buNone/>
            </a:pPr>
            <a:endParaRPr sz="1200" b="0" i="0" u="none" strike="noStrike" cap="none" baseline="0">
              <a:solidFill>
                <a:schemeClr val="dk1"/>
              </a:solidFill>
              <a:latin typeface="Helvetica Neue"/>
              <a:ea typeface="Helvetica Neue"/>
              <a:cs typeface="Helvetica Neue"/>
              <a:sym typeface="Helvetica Neue"/>
            </a:endParaRPr>
          </a:p>
        </p:txBody>
      </p:sp>
      <p:sp>
        <p:nvSpPr>
          <p:cNvPr id="269" name="Shape 269"/>
          <p:cNvSpPr/>
          <p:nvPr/>
        </p:nvSpPr>
        <p:spPr>
          <a:xfrm>
            <a:off x="4906214" y="4242930"/>
            <a:ext cx="2872911" cy="284692"/>
          </a:xfrm>
          <a:prstGeom prst="rect">
            <a:avLst/>
          </a:prstGeom>
          <a:noFill/>
          <a:ln>
            <a:noFill/>
          </a:ln>
        </p:spPr>
        <p:txBody>
          <a:bodyPr lIns="19050" tIns="19050" rIns="19050" bIns="19050" anchor="ctr" anchorCtr="0">
            <a:noAutofit/>
          </a:bodyPr>
          <a:lstStyle/>
          <a:p>
            <a:pPr marL="0" marR="0" lvl="0" indent="0" algn="l" rtl="0">
              <a:spcBef>
                <a:spcPts val="0"/>
              </a:spcBef>
              <a:buSzPct val="25000"/>
              <a:buNone/>
            </a:pPr>
            <a:r>
              <a:rPr lang="en-US" sz="1600" b="1" u="none" strike="noStrike" cap="none" baseline="0" dirty="0">
                <a:solidFill>
                  <a:schemeClr val="dk1"/>
                </a:solidFill>
                <a:latin typeface="Arial"/>
                <a:ea typeface="Proxima Nova"/>
                <a:cs typeface="Arial"/>
                <a:sym typeface="Proxima Nova"/>
              </a:rPr>
              <a:t>Average Hours / Week</a:t>
            </a:r>
          </a:p>
        </p:txBody>
      </p:sp>
      <p:sp>
        <p:nvSpPr>
          <p:cNvPr id="270" name="Shape 270"/>
          <p:cNvSpPr txBox="1"/>
          <p:nvPr/>
        </p:nvSpPr>
        <p:spPr>
          <a:xfrm>
            <a:off x="717374" y="4207828"/>
            <a:ext cx="2261563" cy="358734"/>
          </a:xfrm>
          <a:prstGeom prst="rect">
            <a:avLst/>
          </a:prstGeom>
          <a:noFill/>
          <a:ln>
            <a:noFill/>
          </a:ln>
        </p:spPr>
        <p:txBody>
          <a:bodyPr lIns="0" tIns="0" rIns="0" bIns="0" anchor="ctr" anchorCtr="0">
            <a:noAutofit/>
          </a:bodyPr>
          <a:lstStyle/>
          <a:p>
            <a:pPr marL="0" marR="0" lvl="0" indent="0" algn="ctr" rtl="0">
              <a:spcBef>
                <a:spcPts val="0"/>
              </a:spcBef>
              <a:buSzPct val="25000"/>
              <a:buNone/>
            </a:pPr>
            <a:r>
              <a:rPr lang="en-US" sz="1600" b="1" u="none" strike="noStrike" cap="none" baseline="0">
                <a:solidFill>
                  <a:schemeClr val="dk1"/>
                </a:solidFill>
                <a:latin typeface="Arial"/>
                <a:ea typeface="Proxima Nova"/>
                <a:cs typeface="Arial"/>
                <a:sym typeface="Proxima Nova"/>
              </a:rPr>
              <a:t>Task Breakdown</a:t>
            </a:r>
          </a:p>
        </p:txBody>
      </p:sp>
      <p:sp>
        <p:nvSpPr>
          <p:cNvPr id="5" name="TextBox 4"/>
          <p:cNvSpPr txBox="1"/>
          <p:nvPr/>
        </p:nvSpPr>
        <p:spPr>
          <a:xfrm>
            <a:off x="3184804" y="1361907"/>
            <a:ext cx="410830" cy="369332"/>
          </a:xfrm>
          <a:prstGeom prst="rect">
            <a:avLst/>
          </a:prstGeom>
          <a:noFill/>
        </p:spPr>
        <p:txBody>
          <a:bodyPr wrap="square" rtlCol="0">
            <a:spAutoFit/>
          </a:bodyPr>
          <a:lstStyle/>
          <a:p>
            <a:pPr algn="ctr"/>
            <a:r>
              <a:rPr lang="en-US" dirty="0" smtClean="0">
                <a:latin typeface="Arial"/>
                <a:cs typeface="Arial"/>
              </a:rPr>
              <a:t>0</a:t>
            </a:r>
            <a:endParaRPr lang="en-US" dirty="0">
              <a:latin typeface="Arial"/>
              <a:cs typeface="Arial"/>
            </a:endParaRPr>
          </a:p>
        </p:txBody>
      </p:sp>
      <p:sp>
        <p:nvSpPr>
          <p:cNvPr id="17" name="TextBox 16"/>
          <p:cNvSpPr txBox="1"/>
          <p:nvPr/>
        </p:nvSpPr>
        <p:spPr>
          <a:xfrm>
            <a:off x="3903930" y="1361907"/>
            <a:ext cx="410830" cy="369332"/>
          </a:xfrm>
          <a:prstGeom prst="rect">
            <a:avLst/>
          </a:prstGeom>
          <a:noFill/>
        </p:spPr>
        <p:txBody>
          <a:bodyPr wrap="square" rtlCol="0">
            <a:spAutoFit/>
          </a:bodyPr>
          <a:lstStyle/>
          <a:p>
            <a:pPr algn="ctr"/>
            <a:r>
              <a:rPr lang="en-US" dirty="0" smtClean="0">
                <a:latin typeface="Arial"/>
                <a:cs typeface="Arial"/>
              </a:rPr>
              <a:t>2</a:t>
            </a:r>
            <a:endParaRPr lang="en-US" dirty="0">
              <a:latin typeface="Arial"/>
              <a:cs typeface="Arial"/>
            </a:endParaRPr>
          </a:p>
        </p:txBody>
      </p:sp>
      <p:sp>
        <p:nvSpPr>
          <p:cNvPr id="18" name="TextBox 17"/>
          <p:cNvSpPr txBox="1"/>
          <p:nvPr/>
        </p:nvSpPr>
        <p:spPr>
          <a:xfrm>
            <a:off x="4700799" y="1361907"/>
            <a:ext cx="410830" cy="369332"/>
          </a:xfrm>
          <a:prstGeom prst="rect">
            <a:avLst/>
          </a:prstGeom>
          <a:noFill/>
        </p:spPr>
        <p:txBody>
          <a:bodyPr wrap="square" rtlCol="0">
            <a:spAutoFit/>
          </a:bodyPr>
          <a:lstStyle/>
          <a:p>
            <a:pPr algn="ctr"/>
            <a:r>
              <a:rPr lang="en-US" dirty="0">
                <a:latin typeface="Arial"/>
                <a:cs typeface="Arial"/>
              </a:rPr>
              <a:t>4</a:t>
            </a:r>
          </a:p>
        </p:txBody>
      </p:sp>
      <p:sp>
        <p:nvSpPr>
          <p:cNvPr id="19" name="TextBox 18"/>
          <p:cNvSpPr txBox="1"/>
          <p:nvPr/>
        </p:nvSpPr>
        <p:spPr>
          <a:xfrm>
            <a:off x="5435226" y="1361907"/>
            <a:ext cx="410830" cy="369332"/>
          </a:xfrm>
          <a:prstGeom prst="rect">
            <a:avLst/>
          </a:prstGeom>
          <a:noFill/>
        </p:spPr>
        <p:txBody>
          <a:bodyPr wrap="square" rtlCol="0">
            <a:spAutoFit/>
          </a:bodyPr>
          <a:lstStyle/>
          <a:p>
            <a:pPr algn="ctr"/>
            <a:r>
              <a:rPr lang="en-US" dirty="0" smtClean="0">
                <a:latin typeface="Arial"/>
                <a:cs typeface="Arial"/>
              </a:rPr>
              <a:t>6</a:t>
            </a:r>
            <a:endParaRPr lang="en-US" dirty="0">
              <a:latin typeface="Arial"/>
              <a:cs typeface="Arial"/>
            </a:endParaRPr>
          </a:p>
        </p:txBody>
      </p:sp>
      <p:sp>
        <p:nvSpPr>
          <p:cNvPr id="20" name="TextBox 19"/>
          <p:cNvSpPr txBox="1"/>
          <p:nvPr/>
        </p:nvSpPr>
        <p:spPr>
          <a:xfrm>
            <a:off x="6132373" y="1361907"/>
            <a:ext cx="410830" cy="369332"/>
          </a:xfrm>
          <a:prstGeom prst="rect">
            <a:avLst/>
          </a:prstGeom>
          <a:noFill/>
        </p:spPr>
        <p:txBody>
          <a:bodyPr wrap="square" lIns="0" rIns="0" rtlCol="0">
            <a:spAutoFit/>
          </a:bodyPr>
          <a:lstStyle/>
          <a:p>
            <a:pPr algn="ctr"/>
            <a:r>
              <a:rPr lang="en-US" dirty="0" smtClean="0">
                <a:latin typeface="Arial"/>
                <a:cs typeface="Arial"/>
              </a:rPr>
              <a:t>8</a:t>
            </a:r>
            <a:endParaRPr lang="en-US" dirty="0">
              <a:latin typeface="Arial"/>
              <a:cs typeface="Arial"/>
            </a:endParaRPr>
          </a:p>
        </p:txBody>
      </p:sp>
      <p:sp>
        <p:nvSpPr>
          <p:cNvPr id="21" name="TextBox 20"/>
          <p:cNvSpPr txBox="1"/>
          <p:nvPr/>
        </p:nvSpPr>
        <p:spPr>
          <a:xfrm>
            <a:off x="6906091" y="1361907"/>
            <a:ext cx="410830" cy="369332"/>
          </a:xfrm>
          <a:prstGeom prst="rect">
            <a:avLst/>
          </a:prstGeom>
          <a:noFill/>
        </p:spPr>
        <p:txBody>
          <a:bodyPr wrap="square" lIns="0" rIns="0" rtlCol="0">
            <a:spAutoFit/>
          </a:bodyPr>
          <a:lstStyle/>
          <a:p>
            <a:pPr algn="ctr"/>
            <a:r>
              <a:rPr lang="en-US" dirty="0" smtClean="0">
                <a:latin typeface="Arial"/>
                <a:cs typeface="Arial"/>
              </a:rPr>
              <a:t>10</a:t>
            </a:r>
            <a:endParaRPr lang="en-US" dirty="0">
              <a:latin typeface="Arial"/>
              <a:cs typeface="Arial"/>
            </a:endParaRPr>
          </a:p>
        </p:txBody>
      </p:sp>
      <p:sp>
        <p:nvSpPr>
          <p:cNvPr id="22" name="TextBox 21"/>
          <p:cNvSpPr txBox="1"/>
          <p:nvPr/>
        </p:nvSpPr>
        <p:spPr>
          <a:xfrm>
            <a:off x="7686419" y="1361907"/>
            <a:ext cx="410830" cy="369332"/>
          </a:xfrm>
          <a:prstGeom prst="rect">
            <a:avLst/>
          </a:prstGeom>
          <a:noFill/>
        </p:spPr>
        <p:txBody>
          <a:bodyPr wrap="square" lIns="0" rIns="0" rtlCol="0">
            <a:spAutoFit/>
          </a:bodyPr>
          <a:lstStyle/>
          <a:p>
            <a:pPr algn="ctr"/>
            <a:r>
              <a:rPr lang="en-US" dirty="0" smtClean="0">
                <a:latin typeface="Arial"/>
                <a:cs typeface="Arial"/>
              </a:rPr>
              <a:t>12</a:t>
            </a:r>
            <a:endParaRPr lang="en-US" dirty="0">
              <a:latin typeface="Arial"/>
              <a:cs typeface="Arial"/>
            </a:endParaRPr>
          </a:p>
        </p:txBody>
      </p:sp>
      <p:sp>
        <p:nvSpPr>
          <p:cNvPr id="23" name="TextBox 22"/>
          <p:cNvSpPr txBox="1"/>
          <p:nvPr/>
        </p:nvSpPr>
        <p:spPr>
          <a:xfrm>
            <a:off x="8304822" y="1361907"/>
            <a:ext cx="605828" cy="369332"/>
          </a:xfrm>
          <a:prstGeom prst="rect">
            <a:avLst/>
          </a:prstGeom>
          <a:noFill/>
        </p:spPr>
        <p:txBody>
          <a:bodyPr wrap="square" lIns="0" rIns="0" rtlCol="0">
            <a:spAutoFit/>
          </a:bodyPr>
          <a:lstStyle/>
          <a:p>
            <a:pPr algn="ctr"/>
            <a:r>
              <a:rPr lang="en-US" dirty="0" smtClean="0">
                <a:latin typeface="Arial"/>
                <a:cs typeface="Arial"/>
              </a:rPr>
              <a:t>14</a:t>
            </a:r>
            <a:endParaRPr lang="en-US" dirty="0">
              <a:latin typeface="Arial"/>
              <a:cs typeface="Arial"/>
            </a:endParaRPr>
          </a:p>
        </p:txBody>
      </p:sp>
    </p:spTree>
    <p:extLst>
      <p:ext uri="{BB962C8B-B14F-4D97-AF65-F5344CB8AC3E}">
        <p14:creationId xmlns:p14="http://schemas.microsoft.com/office/powerpoint/2010/main" val="8322440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pic>
        <p:nvPicPr>
          <p:cNvPr id="334" name="Shape 334"/>
          <p:cNvPicPr preferRelativeResize="0"/>
          <p:nvPr/>
        </p:nvPicPr>
        <p:blipFill rotWithShape="1">
          <a:blip r:embed="rId3">
            <a:alphaModFix/>
            <a:duotone>
              <a:schemeClr val="accent4">
                <a:shade val="45000"/>
                <a:satMod val="135000"/>
              </a:schemeClr>
              <a:prstClr val="white"/>
            </a:duotone>
          </a:blip>
          <a:srcRect/>
          <a:stretch/>
        </p:blipFill>
        <p:spPr>
          <a:xfrm>
            <a:off x="1335496" y="1285896"/>
            <a:ext cx="6864350" cy="3227388"/>
          </a:xfrm>
          <a:prstGeom prst="rect">
            <a:avLst/>
          </a:prstGeom>
          <a:noFill/>
          <a:ln>
            <a:noFill/>
          </a:ln>
        </p:spPr>
      </p:pic>
      <p:sp>
        <p:nvSpPr>
          <p:cNvPr id="4" name="Title 3"/>
          <p:cNvSpPr>
            <a:spLocks noGrp="1"/>
          </p:cNvSpPr>
          <p:nvPr>
            <p:ph type="title"/>
          </p:nvPr>
        </p:nvSpPr>
        <p:spPr>
          <a:xfrm>
            <a:off x="113722" y="149918"/>
            <a:ext cx="9030278" cy="474445"/>
          </a:xfrm>
        </p:spPr>
        <p:txBody>
          <a:bodyPr/>
          <a:lstStyle/>
          <a:p>
            <a:pPr lvl="0"/>
            <a:r>
              <a:rPr lang="en-US" dirty="0" smtClean="0"/>
              <a:t>Applications Must Become Scalable, Resilient, and Easy to Manage Systems</a:t>
            </a:r>
            <a:endParaRPr lang="en-US" dirty="0"/>
          </a:p>
        </p:txBody>
      </p:sp>
      <p:sp>
        <p:nvSpPr>
          <p:cNvPr id="6" name="TextBox 5"/>
          <p:cNvSpPr txBox="1"/>
          <p:nvPr/>
        </p:nvSpPr>
        <p:spPr>
          <a:xfrm>
            <a:off x="6933494" y="1664917"/>
            <a:ext cx="1904300" cy="646331"/>
          </a:xfrm>
          <a:prstGeom prst="rect">
            <a:avLst/>
          </a:prstGeom>
          <a:noFill/>
        </p:spPr>
        <p:txBody>
          <a:bodyPr wrap="none" rtlCol="0">
            <a:spAutoFit/>
          </a:bodyPr>
          <a:lstStyle/>
          <a:p>
            <a:pPr algn="ctr"/>
            <a:r>
              <a:rPr lang="en-US" dirty="0" smtClean="0">
                <a:solidFill>
                  <a:srgbClr val="F16F3B"/>
                </a:solidFill>
              </a:rPr>
              <a:t>Loosely Coupled</a:t>
            </a:r>
          </a:p>
          <a:p>
            <a:pPr algn="ctr"/>
            <a:r>
              <a:rPr lang="en-US" dirty="0" smtClean="0">
                <a:solidFill>
                  <a:srgbClr val="F16F3B"/>
                </a:solidFill>
              </a:rPr>
              <a:t>Services</a:t>
            </a:r>
          </a:p>
        </p:txBody>
      </p:sp>
      <p:sp>
        <p:nvSpPr>
          <p:cNvPr id="8" name="TextBox 7"/>
          <p:cNvSpPr txBox="1"/>
          <p:nvPr/>
        </p:nvSpPr>
        <p:spPr>
          <a:xfrm>
            <a:off x="0" y="1638593"/>
            <a:ext cx="1779980" cy="646331"/>
          </a:xfrm>
          <a:prstGeom prst="rect">
            <a:avLst/>
          </a:prstGeom>
          <a:noFill/>
        </p:spPr>
        <p:txBody>
          <a:bodyPr wrap="none" rtlCol="0">
            <a:spAutoFit/>
          </a:bodyPr>
          <a:lstStyle/>
          <a:p>
            <a:pPr algn="ctr"/>
            <a:r>
              <a:rPr lang="en-US" dirty="0" smtClean="0">
                <a:solidFill>
                  <a:schemeClr val="accent3"/>
                </a:solidFill>
              </a:rPr>
              <a:t>Tightly Coupled</a:t>
            </a:r>
          </a:p>
          <a:p>
            <a:pPr algn="ctr"/>
            <a:r>
              <a:rPr lang="en-US" dirty="0" smtClean="0">
                <a:solidFill>
                  <a:schemeClr val="accent3"/>
                </a:solidFill>
              </a:rPr>
              <a:t>Services</a:t>
            </a:r>
          </a:p>
        </p:txBody>
      </p:sp>
    </p:spTree>
    <p:extLst>
      <p:ext uri="{BB962C8B-B14F-4D97-AF65-F5344CB8AC3E}">
        <p14:creationId xmlns:p14="http://schemas.microsoft.com/office/powerpoint/2010/main" val="186966587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1C7B70"/>
                </a:solidFill>
              </a:rPr>
              <a:t>One-Size-Fits-All Methodologies have become an Anti-pattern to the Business</a:t>
            </a:r>
            <a:endParaRPr lang="en-US" dirty="0">
              <a:solidFill>
                <a:srgbClr val="1C7B70"/>
              </a:solidFill>
            </a:endParaRPr>
          </a:p>
        </p:txBody>
      </p:sp>
      <p:grpSp>
        <p:nvGrpSpPr>
          <p:cNvPr id="4" name="Group 3"/>
          <p:cNvGrpSpPr/>
          <p:nvPr/>
        </p:nvGrpSpPr>
        <p:grpSpPr>
          <a:xfrm>
            <a:off x="1199444" y="1467555"/>
            <a:ext cx="3930485" cy="1973285"/>
            <a:chOff x="2123042" y="1659503"/>
            <a:chExt cx="3567184" cy="1316937"/>
          </a:xfrm>
        </p:grpSpPr>
        <p:grpSp>
          <p:nvGrpSpPr>
            <p:cNvPr id="5" name="Group 265"/>
            <p:cNvGrpSpPr/>
            <p:nvPr/>
          </p:nvGrpSpPr>
          <p:grpSpPr>
            <a:xfrm>
              <a:off x="2902088" y="1659503"/>
              <a:ext cx="2788138" cy="1316937"/>
              <a:chOff x="-90121" y="0"/>
              <a:chExt cx="2788136" cy="1316934"/>
            </a:xfrm>
          </p:grpSpPr>
          <p:sp>
            <p:nvSpPr>
              <p:cNvPr id="8" name="Shape 257"/>
              <p:cNvSpPr/>
              <p:nvPr/>
            </p:nvSpPr>
            <p:spPr>
              <a:xfrm>
                <a:off x="-90121" y="0"/>
                <a:ext cx="2788136" cy="1316934"/>
              </a:xfrm>
              <a:prstGeom prst="roundRect">
                <a:avLst>
                  <a:gd name="adj" fmla="val 6249"/>
                </a:avLst>
              </a:prstGeom>
              <a:solidFill>
                <a:schemeClr val="bg1">
                  <a:lumMod val="65000"/>
                </a:schemeClr>
              </a:solidFill>
              <a:ln w="25400" cap="flat">
                <a:solidFill>
                  <a:srgbClr val="33928A"/>
                </a:solidFill>
                <a:prstDash val="solid"/>
                <a:round/>
              </a:ln>
              <a:effectLst/>
            </p:spPr>
            <p:txBody>
              <a:bodyPr wrap="square" lIns="0" tIns="0" rIns="0" bIns="0" numCol="1" anchor="ctr">
                <a:noAutofit/>
              </a:bodyPr>
              <a:lstStyle/>
              <a:p>
                <a:pPr lvl="0"/>
                <a:endParaRPr/>
              </a:p>
            </p:txBody>
          </p:sp>
          <p:grpSp>
            <p:nvGrpSpPr>
              <p:cNvPr id="9" name="Group 264"/>
              <p:cNvGrpSpPr/>
              <p:nvPr/>
            </p:nvGrpSpPr>
            <p:grpSpPr>
              <a:xfrm>
                <a:off x="53089" y="61726"/>
                <a:ext cx="2528091" cy="1193483"/>
                <a:chOff x="0" y="0"/>
                <a:chExt cx="2528089" cy="1193482"/>
              </a:xfrm>
            </p:grpSpPr>
            <p:sp>
              <p:nvSpPr>
                <p:cNvPr id="10" name="Shape 258"/>
                <p:cNvSpPr/>
                <p:nvPr/>
              </p:nvSpPr>
              <p:spPr>
                <a:xfrm>
                  <a:off x="0" y="825909"/>
                  <a:ext cx="2520491" cy="367573"/>
                </a:xfrm>
                <a:prstGeom prst="roundRect">
                  <a:avLst>
                    <a:gd name="adj" fmla="val 20000"/>
                  </a:avLst>
                </a:prstGeom>
                <a:solidFill>
                  <a:srgbClr val="006D63"/>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sz="12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800" dirty="0">
                      <a:solidFill>
                        <a:srgbClr val="FFFFFF"/>
                      </a:solidFill>
                    </a:rPr>
                    <a:t>Data Access</a:t>
                  </a:r>
                </a:p>
              </p:txBody>
            </p:sp>
            <p:sp>
              <p:nvSpPr>
                <p:cNvPr id="11" name="Shape 259"/>
                <p:cNvSpPr/>
                <p:nvPr/>
              </p:nvSpPr>
              <p:spPr>
                <a:xfrm>
                  <a:off x="3380" y="408483"/>
                  <a:ext cx="1374003" cy="367573"/>
                </a:xfrm>
                <a:prstGeom prst="roundRect">
                  <a:avLst>
                    <a:gd name="adj" fmla="val 20000"/>
                  </a:avLst>
                </a:prstGeom>
                <a:solidFill>
                  <a:srgbClr val="E8A433"/>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sz="12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800" dirty="0" smtClean="0">
                      <a:solidFill>
                        <a:srgbClr val="FFFFFF"/>
                      </a:solidFill>
                    </a:rPr>
                    <a:t>Service</a:t>
                  </a:r>
                  <a:endParaRPr sz="1800" dirty="0">
                    <a:solidFill>
                      <a:srgbClr val="FFFFFF"/>
                    </a:solidFill>
                  </a:endParaRPr>
                </a:p>
              </p:txBody>
            </p:sp>
            <p:sp>
              <p:nvSpPr>
                <p:cNvPr id="12" name="Shape 260"/>
                <p:cNvSpPr/>
                <p:nvPr/>
              </p:nvSpPr>
              <p:spPr>
                <a:xfrm>
                  <a:off x="20902" y="0"/>
                  <a:ext cx="808659" cy="367572"/>
                </a:xfrm>
                <a:prstGeom prst="roundRect">
                  <a:avLst>
                    <a:gd name="adj" fmla="val 20000"/>
                  </a:avLst>
                </a:prstGeom>
                <a:solidFill>
                  <a:schemeClr val="accent5"/>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sz="12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800" dirty="0">
                      <a:solidFill>
                        <a:srgbClr val="FFFFFF"/>
                      </a:solidFill>
                    </a:rPr>
                    <a:t>HTML</a:t>
                  </a:r>
                  <a:endParaRPr sz="2400" dirty="0">
                    <a:solidFill>
                      <a:srgbClr val="FFFFFF"/>
                    </a:solidFill>
                  </a:endParaRPr>
                </a:p>
              </p:txBody>
            </p:sp>
            <p:sp>
              <p:nvSpPr>
                <p:cNvPr id="13" name="Shape 261"/>
                <p:cNvSpPr/>
                <p:nvPr/>
              </p:nvSpPr>
              <p:spPr>
                <a:xfrm>
                  <a:off x="870166" y="0"/>
                  <a:ext cx="808659" cy="367572"/>
                </a:xfrm>
                <a:prstGeom prst="roundRect">
                  <a:avLst>
                    <a:gd name="adj" fmla="val 20000"/>
                  </a:avLst>
                </a:prstGeom>
                <a:solidFill>
                  <a:schemeClr val="accent5"/>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sz="11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800" dirty="0" smtClean="0">
                      <a:solidFill>
                        <a:srgbClr val="FFFFFF"/>
                      </a:solidFill>
                    </a:rPr>
                    <a:t>Java</a:t>
                  </a:r>
                  <a:endParaRPr lang="en-US" sz="1800" dirty="0" smtClean="0">
                    <a:solidFill>
                      <a:srgbClr val="FFFFFF"/>
                    </a:solidFill>
                  </a:endParaRPr>
                </a:p>
                <a:p>
                  <a:pPr lvl="0">
                    <a:defRPr sz="1800">
                      <a:solidFill>
                        <a:srgbClr val="000000"/>
                      </a:solidFill>
                    </a:defRPr>
                  </a:pPr>
                  <a:r>
                    <a:rPr sz="1800" dirty="0" smtClean="0">
                      <a:solidFill>
                        <a:srgbClr val="FFFFFF"/>
                      </a:solidFill>
                    </a:rPr>
                    <a:t>Script</a:t>
                  </a:r>
                  <a:endParaRPr sz="1800" dirty="0">
                    <a:solidFill>
                      <a:srgbClr val="FFFFFF"/>
                    </a:solidFill>
                  </a:endParaRPr>
                </a:p>
              </p:txBody>
            </p:sp>
            <p:sp>
              <p:nvSpPr>
                <p:cNvPr id="14" name="Shape 262"/>
                <p:cNvSpPr/>
                <p:nvPr/>
              </p:nvSpPr>
              <p:spPr>
                <a:xfrm>
                  <a:off x="1719431" y="5307"/>
                  <a:ext cx="808658" cy="367573"/>
                </a:xfrm>
                <a:prstGeom prst="roundRect">
                  <a:avLst>
                    <a:gd name="adj" fmla="val 20000"/>
                  </a:avLst>
                </a:prstGeom>
                <a:solidFill>
                  <a:schemeClr val="accent5"/>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sz="12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800" dirty="0">
                      <a:solidFill>
                        <a:srgbClr val="FFFFFF"/>
                      </a:solidFill>
                    </a:rPr>
                    <a:t>MVC</a:t>
                  </a:r>
                </a:p>
              </p:txBody>
            </p:sp>
            <p:sp>
              <p:nvSpPr>
                <p:cNvPr id="15" name="Shape 263"/>
                <p:cNvSpPr/>
                <p:nvPr/>
              </p:nvSpPr>
              <p:spPr>
                <a:xfrm>
                  <a:off x="1563676" y="408483"/>
                  <a:ext cx="964413" cy="367573"/>
                </a:xfrm>
                <a:prstGeom prst="roundRect">
                  <a:avLst>
                    <a:gd name="adj" fmla="val 20000"/>
                  </a:avLst>
                </a:prstGeom>
                <a:solidFill>
                  <a:srgbClr val="E8A433"/>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sz="12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800" dirty="0">
                      <a:solidFill>
                        <a:srgbClr val="FFFFFF"/>
                      </a:solidFill>
                    </a:rPr>
                    <a:t>Service</a:t>
                  </a:r>
                  <a:endParaRPr sz="1200" dirty="0">
                    <a:solidFill>
                      <a:srgbClr val="FFFFFF"/>
                    </a:solidFill>
                  </a:endParaRPr>
                </a:p>
              </p:txBody>
            </p:sp>
          </p:grpSp>
        </p:grpSp>
        <p:sp>
          <p:nvSpPr>
            <p:cNvPr id="6" name="Shape 270"/>
            <p:cNvSpPr/>
            <p:nvPr/>
          </p:nvSpPr>
          <p:spPr>
            <a:xfrm flipH="1">
              <a:off x="2597067" y="2339219"/>
              <a:ext cx="305021" cy="0"/>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pic>
          <p:nvPicPr>
            <p:cNvPr id="7" name="Picture 6"/>
            <p:cNvPicPr>
              <a:picLocks noChangeAspect="1"/>
            </p:cNvPicPr>
            <p:nvPr/>
          </p:nvPicPr>
          <p:blipFill>
            <a:blip r:embed="rId2">
              <a:duotone>
                <a:schemeClr val="bg2">
                  <a:shade val="45000"/>
                  <a:satMod val="135000"/>
                </a:schemeClr>
                <a:prstClr val="white"/>
              </a:duotone>
            </a:blip>
            <a:stretch>
              <a:fillRect/>
            </a:stretch>
          </p:blipFill>
          <p:spPr>
            <a:xfrm>
              <a:off x="2123042" y="2129713"/>
              <a:ext cx="474025" cy="448898"/>
            </a:xfrm>
            <a:prstGeom prst="rect">
              <a:avLst/>
            </a:prstGeom>
          </p:spPr>
        </p:pic>
      </p:grpSp>
      <p:sp>
        <p:nvSpPr>
          <p:cNvPr id="16" name="Rectangle 15"/>
          <p:cNvSpPr/>
          <p:nvPr/>
        </p:nvSpPr>
        <p:spPr>
          <a:xfrm>
            <a:off x="1659591" y="4145740"/>
            <a:ext cx="4941201" cy="400110"/>
          </a:xfrm>
          <a:prstGeom prst="rect">
            <a:avLst/>
          </a:prstGeom>
        </p:spPr>
        <p:txBody>
          <a:bodyPr wrap="none">
            <a:spAutoFit/>
          </a:bodyPr>
          <a:lstStyle/>
          <a:p>
            <a:r>
              <a:rPr lang="en-US" sz="2000" dirty="0" smtClean="0">
                <a:solidFill>
                  <a:srgbClr val="4D4D4D"/>
                </a:solidFill>
              </a:rPr>
              <a:t>&gt; 2 Pizzas Per Project = Too Many Pizzas</a:t>
            </a:r>
            <a:endParaRPr lang="en-US" sz="2000" dirty="0">
              <a:solidFill>
                <a:srgbClr val="4D4D4D"/>
              </a:solidFill>
            </a:endParaRPr>
          </a:p>
        </p:txBody>
      </p:sp>
      <p:grpSp>
        <p:nvGrpSpPr>
          <p:cNvPr id="42" name="Group 41"/>
          <p:cNvGrpSpPr/>
          <p:nvPr/>
        </p:nvGrpSpPr>
        <p:grpSpPr>
          <a:xfrm>
            <a:off x="5817287" y="1359538"/>
            <a:ext cx="1965731" cy="2412875"/>
            <a:chOff x="6492493" y="1371205"/>
            <a:chExt cx="2410343" cy="2619932"/>
          </a:xfrm>
        </p:grpSpPr>
        <p:pic>
          <p:nvPicPr>
            <p:cNvPr id="17" name="Picture 16" descr="pizza-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19708" y="1371205"/>
              <a:ext cx="595782" cy="595782"/>
            </a:xfrm>
            <a:prstGeom prst="rect">
              <a:avLst/>
            </a:prstGeom>
          </p:spPr>
        </p:pic>
        <p:pic>
          <p:nvPicPr>
            <p:cNvPr id="18" name="Picture 17" descr="pizza-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15490" y="1371205"/>
              <a:ext cx="595782" cy="595782"/>
            </a:xfrm>
            <a:prstGeom prst="rect">
              <a:avLst/>
            </a:prstGeom>
          </p:spPr>
        </p:pic>
        <p:pic>
          <p:nvPicPr>
            <p:cNvPr id="19" name="Picture 18" descr="pizza-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11272" y="1371205"/>
              <a:ext cx="595782" cy="595782"/>
            </a:xfrm>
            <a:prstGeom prst="rect">
              <a:avLst/>
            </a:prstGeom>
          </p:spPr>
        </p:pic>
        <p:pic>
          <p:nvPicPr>
            <p:cNvPr id="20" name="Picture 19" descr="pizza-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07054" y="1371205"/>
              <a:ext cx="595782" cy="595782"/>
            </a:xfrm>
            <a:prstGeom prst="rect">
              <a:avLst/>
            </a:prstGeom>
          </p:spPr>
        </p:pic>
        <p:pic>
          <p:nvPicPr>
            <p:cNvPr id="21" name="Picture 20" descr="pizza-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19708" y="1883744"/>
              <a:ext cx="595782" cy="595782"/>
            </a:xfrm>
            <a:prstGeom prst="rect">
              <a:avLst/>
            </a:prstGeom>
          </p:spPr>
        </p:pic>
        <p:pic>
          <p:nvPicPr>
            <p:cNvPr id="22" name="Picture 21" descr="pizza-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15490" y="1904809"/>
              <a:ext cx="595782" cy="595782"/>
            </a:xfrm>
            <a:prstGeom prst="rect">
              <a:avLst/>
            </a:prstGeom>
          </p:spPr>
        </p:pic>
        <p:pic>
          <p:nvPicPr>
            <p:cNvPr id="23" name="Picture 22" descr="pizza-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11272" y="1904543"/>
              <a:ext cx="595782" cy="595782"/>
            </a:xfrm>
            <a:prstGeom prst="rect">
              <a:avLst/>
            </a:prstGeom>
          </p:spPr>
        </p:pic>
        <p:pic>
          <p:nvPicPr>
            <p:cNvPr id="24" name="Picture 23" descr="pizza-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07054" y="1883744"/>
              <a:ext cx="595782" cy="595782"/>
            </a:xfrm>
            <a:prstGeom prst="rect">
              <a:avLst/>
            </a:prstGeom>
          </p:spPr>
        </p:pic>
        <p:pic>
          <p:nvPicPr>
            <p:cNvPr id="25" name="Picture 24" descr="pizza-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19708" y="2362871"/>
              <a:ext cx="595782" cy="595782"/>
            </a:xfrm>
            <a:prstGeom prst="rect">
              <a:avLst/>
            </a:prstGeom>
          </p:spPr>
        </p:pic>
        <p:pic>
          <p:nvPicPr>
            <p:cNvPr id="26" name="Picture 25" descr="pizza-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15490" y="2383936"/>
              <a:ext cx="595782" cy="595782"/>
            </a:xfrm>
            <a:prstGeom prst="rect">
              <a:avLst/>
            </a:prstGeom>
          </p:spPr>
        </p:pic>
        <p:pic>
          <p:nvPicPr>
            <p:cNvPr id="27" name="Picture 26" descr="pizza-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11272" y="2383936"/>
              <a:ext cx="595782" cy="595782"/>
            </a:xfrm>
            <a:prstGeom prst="rect">
              <a:avLst/>
            </a:prstGeom>
          </p:spPr>
        </p:pic>
        <p:pic>
          <p:nvPicPr>
            <p:cNvPr id="28" name="Picture 27" descr="pizza-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07054" y="2383936"/>
              <a:ext cx="595782" cy="595782"/>
            </a:xfrm>
            <a:prstGeom prst="rect">
              <a:avLst/>
            </a:prstGeom>
          </p:spPr>
        </p:pic>
        <p:pic>
          <p:nvPicPr>
            <p:cNvPr id="29" name="Picture 28" descr="pizza-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10637" y="2862595"/>
              <a:ext cx="595782" cy="595782"/>
            </a:xfrm>
            <a:prstGeom prst="rect">
              <a:avLst/>
            </a:prstGeom>
          </p:spPr>
        </p:pic>
        <p:pic>
          <p:nvPicPr>
            <p:cNvPr id="30" name="Picture 29" descr="pizza-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06419" y="2874588"/>
              <a:ext cx="595782" cy="595782"/>
            </a:xfrm>
            <a:prstGeom prst="rect">
              <a:avLst/>
            </a:prstGeom>
          </p:spPr>
        </p:pic>
        <p:pic>
          <p:nvPicPr>
            <p:cNvPr id="31" name="Picture 30" descr="pizza-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02200" y="2874322"/>
              <a:ext cx="595782" cy="595782"/>
            </a:xfrm>
            <a:prstGeom prst="rect">
              <a:avLst/>
            </a:prstGeom>
          </p:spPr>
        </p:pic>
        <p:pic>
          <p:nvPicPr>
            <p:cNvPr id="32" name="Picture 31" descr="pizza-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07054" y="2889809"/>
              <a:ext cx="595782" cy="595782"/>
            </a:xfrm>
            <a:prstGeom prst="rect">
              <a:avLst/>
            </a:prstGeom>
          </p:spPr>
        </p:pic>
        <p:pic>
          <p:nvPicPr>
            <p:cNvPr id="33" name="Picture 32" descr="pizza-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92493" y="3377212"/>
              <a:ext cx="595782" cy="595782"/>
            </a:xfrm>
            <a:prstGeom prst="rect">
              <a:avLst/>
            </a:prstGeom>
          </p:spPr>
        </p:pic>
        <p:pic>
          <p:nvPicPr>
            <p:cNvPr id="34" name="Picture 33" descr="pizza-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15490" y="3380134"/>
              <a:ext cx="595782" cy="595782"/>
            </a:xfrm>
            <a:prstGeom prst="rect">
              <a:avLst/>
            </a:prstGeom>
          </p:spPr>
        </p:pic>
        <p:pic>
          <p:nvPicPr>
            <p:cNvPr id="35" name="Picture 34" descr="pizza-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02200" y="3379869"/>
              <a:ext cx="595782" cy="595782"/>
            </a:xfrm>
            <a:prstGeom prst="rect">
              <a:avLst/>
            </a:prstGeom>
          </p:spPr>
        </p:pic>
        <p:pic>
          <p:nvPicPr>
            <p:cNvPr id="36" name="Picture 35" descr="pizza-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07054" y="3395355"/>
              <a:ext cx="595782" cy="595782"/>
            </a:xfrm>
            <a:prstGeom prst="rect">
              <a:avLst/>
            </a:prstGeom>
          </p:spPr>
        </p:pic>
      </p:grpSp>
      <p:sp>
        <p:nvSpPr>
          <p:cNvPr id="37" name="TextBox 36"/>
          <p:cNvSpPr txBox="1"/>
          <p:nvPr/>
        </p:nvSpPr>
        <p:spPr>
          <a:xfrm>
            <a:off x="2726770" y="1784472"/>
            <a:ext cx="626261" cy="1224045"/>
          </a:xfrm>
          <a:prstGeom prst="rect">
            <a:avLst/>
          </a:prstGeom>
          <a:noFill/>
        </p:spPr>
        <p:txBody>
          <a:bodyPr wrap="square" rtlCol="0">
            <a:spAutoFit/>
          </a:bodyPr>
          <a:lstStyle/>
          <a:p>
            <a:r>
              <a:rPr lang="en-US" sz="7200" dirty="0" smtClean="0">
                <a:solidFill>
                  <a:srgbClr val="FF0000"/>
                </a:solidFill>
              </a:rPr>
              <a:t>X</a:t>
            </a:r>
            <a:endParaRPr lang="en-US" sz="7200" dirty="0">
              <a:solidFill>
                <a:srgbClr val="FF0000"/>
              </a:solidFill>
            </a:endParaRPr>
          </a:p>
        </p:txBody>
      </p:sp>
      <p:sp>
        <p:nvSpPr>
          <p:cNvPr id="41" name="TextBox 40"/>
          <p:cNvSpPr txBox="1"/>
          <p:nvPr/>
        </p:nvSpPr>
        <p:spPr>
          <a:xfrm>
            <a:off x="2892985" y="808764"/>
            <a:ext cx="1921448" cy="3154710"/>
          </a:xfrm>
          <a:prstGeom prst="rect">
            <a:avLst/>
          </a:prstGeom>
          <a:noFill/>
        </p:spPr>
        <p:txBody>
          <a:bodyPr wrap="square" rtlCol="0">
            <a:spAutoFit/>
          </a:bodyPr>
          <a:lstStyle/>
          <a:p>
            <a:r>
              <a:rPr lang="en-US" sz="19900" dirty="0" smtClean="0">
                <a:solidFill>
                  <a:srgbClr val="FF0000"/>
                </a:solidFill>
              </a:rPr>
              <a:t>X</a:t>
            </a:r>
            <a:endParaRPr lang="en-US" sz="19900" dirty="0">
              <a:solidFill>
                <a:srgbClr val="FF0000"/>
              </a:solidFill>
            </a:endParaRPr>
          </a:p>
        </p:txBody>
      </p:sp>
      <p:sp>
        <p:nvSpPr>
          <p:cNvPr id="43" name="Rectangle 42"/>
          <p:cNvSpPr/>
          <p:nvPr/>
        </p:nvSpPr>
        <p:spPr>
          <a:xfrm>
            <a:off x="2602891" y="3490179"/>
            <a:ext cx="1911213" cy="307777"/>
          </a:xfrm>
          <a:prstGeom prst="rect">
            <a:avLst/>
          </a:prstGeom>
        </p:spPr>
        <p:txBody>
          <a:bodyPr wrap="none">
            <a:spAutoFit/>
          </a:bodyPr>
          <a:lstStyle/>
          <a:p>
            <a:pPr algn="ctr"/>
            <a:r>
              <a:rPr lang="en-US" sz="1400" dirty="0" smtClean="0">
                <a:solidFill>
                  <a:schemeClr val="bg2"/>
                </a:solidFill>
              </a:rPr>
              <a:t>Monolithic Application</a:t>
            </a:r>
            <a:endParaRPr lang="en-US" sz="1400" dirty="0">
              <a:solidFill>
                <a:schemeClr val="bg2"/>
              </a:solidFill>
            </a:endParaRPr>
          </a:p>
        </p:txBody>
      </p:sp>
    </p:spTree>
    <p:extLst>
      <p:ext uri="{BB962C8B-B14F-4D97-AF65-F5344CB8AC3E}">
        <p14:creationId xmlns:p14="http://schemas.microsoft.com/office/powerpoint/2010/main" val="283505817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dissolve">
                                      <p:cBhvr>
                                        <p:cTn id="7" dur="500"/>
                                        <p:tgtEl>
                                          <p:spTgt spid="37"/>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41"/>
                                        </p:tgtEl>
                                        <p:attrNameLst>
                                          <p:attrName>style.visibility</p:attrName>
                                        </p:attrNameLst>
                                      </p:cBhvr>
                                      <p:to>
                                        <p:strVal val="visible"/>
                                      </p:to>
                                    </p:set>
                                    <p:animEffect transition="in" filter="dissolve">
                                      <p:cBhvr>
                                        <p:cTn id="11" dur="500"/>
                                        <p:tgtEl>
                                          <p:spTgt spid="41"/>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grpId="0" nodeType="click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wipe(down)">
                                      <p:cBhvr>
                                        <p:cTn id="16" dur="500"/>
                                        <p:tgtEl>
                                          <p:spTgt spid="16"/>
                                        </p:tgtEl>
                                      </p:cBhvr>
                                    </p:animEffect>
                                  </p:childTnLst>
                                </p:cTn>
                              </p:par>
                              <p:par>
                                <p:cTn id="17" presetID="22" presetClass="entr" presetSubtype="4" fill="hold" nodeType="withEffect">
                                  <p:stCondLst>
                                    <p:cond delay="0"/>
                                  </p:stCondLst>
                                  <p:childTnLst>
                                    <p:set>
                                      <p:cBhvr>
                                        <p:cTn id="18" dur="1" fill="hold">
                                          <p:stCondLst>
                                            <p:cond delay="0"/>
                                          </p:stCondLst>
                                        </p:cTn>
                                        <p:tgtEl>
                                          <p:spTgt spid="42"/>
                                        </p:tgtEl>
                                        <p:attrNameLst>
                                          <p:attrName>style.visibility</p:attrName>
                                        </p:attrNameLst>
                                      </p:cBhvr>
                                      <p:to>
                                        <p:strVal val="visible"/>
                                      </p:to>
                                    </p:set>
                                    <p:animEffect transition="in" filter="wipe(down)">
                                      <p:cBhvr>
                                        <p:cTn id="19"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37" grpId="0"/>
      <p:bldP spid="4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5416201" y="1375880"/>
            <a:ext cx="1248114" cy="1761020"/>
            <a:chOff x="5812606" y="1032464"/>
            <a:chExt cx="1248114" cy="1761020"/>
          </a:xfrm>
        </p:grpSpPr>
        <p:grpSp>
          <p:nvGrpSpPr>
            <p:cNvPr id="5" name="Group 4"/>
            <p:cNvGrpSpPr/>
            <p:nvPr/>
          </p:nvGrpSpPr>
          <p:grpSpPr>
            <a:xfrm>
              <a:off x="5812606" y="1032464"/>
              <a:ext cx="1248114" cy="630695"/>
              <a:chOff x="4982595" y="1750365"/>
              <a:chExt cx="1248114" cy="630695"/>
            </a:xfrm>
          </p:grpSpPr>
          <p:pic>
            <p:nvPicPr>
              <p:cNvPr id="7" name="pasted-image.pdf"/>
              <p:cNvPicPr/>
              <p:nvPr/>
            </p:nvPicPr>
            <p:blipFill>
              <a:blip r:embed="rId2">
                <a:extLst/>
              </a:blip>
              <a:stretch>
                <a:fillRect/>
              </a:stretch>
            </p:blipFill>
            <p:spPr>
              <a:xfrm rot="10800000" flipH="1">
                <a:off x="4982595" y="1968395"/>
                <a:ext cx="489084" cy="412665"/>
              </a:xfrm>
              <a:prstGeom prst="rect">
                <a:avLst/>
              </a:prstGeom>
              <a:ln w="12700">
                <a:miter lim="400000"/>
              </a:ln>
            </p:spPr>
          </p:pic>
          <p:pic>
            <p:nvPicPr>
              <p:cNvPr id="8" name="pasted-image.pdf"/>
              <p:cNvPicPr/>
              <p:nvPr/>
            </p:nvPicPr>
            <p:blipFill>
              <a:blip r:embed="rId2">
                <a:extLst/>
              </a:blip>
              <a:stretch>
                <a:fillRect/>
              </a:stretch>
            </p:blipFill>
            <p:spPr>
              <a:xfrm rot="10800000" flipH="1">
                <a:off x="5367033" y="1750365"/>
                <a:ext cx="489085" cy="412665"/>
              </a:xfrm>
              <a:prstGeom prst="rect">
                <a:avLst/>
              </a:prstGeom>
              <a:ln w="12700">
                <a:miter lim="400000"/>
              </a:ln>
            </p:spPr>
          </p:pic>
          <p:pic>
            <p:nvPicPr>
              <p:cNvPr id="9" name="pasted-image.pdf"/>
              <p:cNvPicPr/>
              <p:nvPr/>
            </p:nvPicPr>
            <p:blipFill>
              <a:blip r:embed="rId2">
                <a:extLst/>
              </a:blip>
              <a:stretch>
                <a:fillRect/>
              </a:stretch>
            </p:blipFill>
            <p:spPr>
              <a:xfrm rot="10800000" flipH="1">
                <a:off x="5741625" y="1967147"/>
                <a:ext cx="489084" cy="412665"/>
              </a:xfrm>
              <a:prstGeom prst="rect">
                <a:avLst/>
              </a:prstGeom>
              <a:ln w="12700">
                <a:miter lim="400000"/>
              </a:ln>
            </p:spPr>
          </p:pic>
        </p:grpSp>
        <p:sp>
          <p:nvSpPr>
            <p:cNvPr id="6" name="Shape 306"/>
            <p:cNvSpPr/>
            <p:nvPr/>
          </p:nvSpPr>
          <p:spPr>
            <a:xfrm rot="5400000">
              <a:off x="5982877" y="2082864"/>
              <a:ext cx="1082686" cy="338554"/>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spAutoFit/>
            </a:bodyPr>
            <a:lstStyle>
              <a:lvl1pPr>
                <a:defRPr sz="2200">
                  <a:solidFill>
                    <a:srgbClr val="0A6258"/>
                  </a:solidFill>
                  <a:latin typeface="Arial Bold"/>
                  <a:ea typeface="Arial Bold"/>
                  <a:cs typeface="Arial Bold"/>
                  <a:sym typeface="Arial Bold"/>
                </a:defRPr>
              </a:lvl1pPr>
            </a:lstStyle>
            <a:p>
              <a:pPr lvl="0">
                <a:defRPr sz="1800">
                  <a:solidFill>
                    <a:srgbClr val="000000"/>
                  </a:solidFill>
                  <a:uFillTx/>
                </a:defRPr>
              </a:pPr>
              <a:r>
                <a:rPr sz="2200" dirty="0" smtClean="0">
                  <a:solidFill>
                    <a:srgbClr val="0A6258"/>
                  </a:solidFill>
                  <a:uFill>
                    <a:solidFill>
                      <a:srgbClr val="4D4D4D"/>
                    </a:solidFill>
                  </a:uFill>
                </a:rPr>
                <a:t>…</a:t>
              </a:r>
              <a:r>
                <a:rPr lang="en-US" sz="2200" dirty="0" smtClean="0">
                  <a:solidFill>
                    <a:srgbClr val="0A6258"/>
                  </a:solidFill>
                  <a:uFill>
                    <a:solidFill>
                      <a:srgbClr val="4D4D4D"/>
                    </a:solidFill>
                  </a:uFill>
                </a:rPr>
                <a:t>..........</a:t>
              </a:r>
              <a:endParaRPr sz="2200" dirty="0">
                <a:solidFill>
                  <a:srgbClr val="0A6258"/>
                </a:solidFill>
                <a:uFill>
                  <a:solidFill>
                    <a:srgbClr val="4D4D4D"/>
                  </a:solidFill>
                </a:uFill>
              </a:endParaRPr>
            </a:p>
          </p:txBody>
        </p:sp>
      </p:grpSp>
      <p:grpSp>
        <p:nvGrpSpPr>
          <p:cNvPr id="10" name="Group 9"/>
          <p:cNvGrpSpPr/>
          <p:nvPr/>
        </p:nvGrpSpPr>
        <p:grpSpPr>
          <a:xfrm>
            <a:off x="5412762" y="2953980"/>
            <a:ext cx="1248114" cy="630695"/>
            <a:chOff x="4982595" y="3318098"/>
            <a:chExt cx="1248114" cy="630695"/>
          </a:xfrm>
        </p:grpSpPr>
        <p:pic>
          <p:nvPicPr>
            <p:cNvPr id="11" name="pasted-image.pdf"/>
            <p:cNvPicPr/>
            <p:nvPr/>
          </p:nvPicPr>
          <p:blipFill>
            <a:blip r:embed="rId2">
              <a:extLst/>
            </a:blip>
            <a:stretch>
              <a:fillRect/>
            </a:stretch>
          </p:blipFill>
          <p:spPr>
            <a:xfrm>
              <a:off x="4982595" y="3318098"/>
              <a:ext cx="489085" cy="412665"/>
            </a:xfrm>
            <a:prstGeom prst="rect">
              <a:avLst/>
            </a:prstGeom>
            <a:ln w="12700">
              <a:miter lim="400000"/>
            </a:ln>
          </p:spPr>
        </p:pic>
        <p:pic>
          <p:nvPicPr>
            <p:cNvPr id="12" name="pasted-image.pdf"/>
            <p:cNvPicPr/>
            <p:nvPr/>
          </p:nvPicPr>
          <p:blipFill>
            <a:blip r:embed="rId2">
              <a:extLst/>
            </a:blip>
            <a:stretch>
              <a:fillRect/>
            </a:stretch>
          </p:blipFill>
          <p:spPr>
            <a:xfrm>
              <a:off x="5367034" y="3536128"/>
              <a:ext cx="489084" cy="412665"/>
            </a:xfrm>
            <a:prstGeom prst="rect">
              <a:avLst/>
            </a:prstGeom>
            <a:ln w="12700">
              <a:miter lim="400000"/>
            </a:ln>
          </p:spPr>
        </p:pic>
        <p:pic>
          <p:nvPicPr>
            <p:cNvPr id="13" name="pasted-image.pdf"/>
            <p:cNvPicPr/>
            <p:nvPr/>
          </p:nvPicPr>
          <p:blipFill>
            <a:blip r:embed="rId2">
              <a:extLst/>
            </a:blip>
            <a:stretch>
              <a:fillRect/>
            </a:stretch>
          </p:blipFill>
          <p:spPr>
            <a:xfrm>
              <a:off x="5741625" y="3319346"/>
              <a:ext cx="489084" cy="412665"/>
            </a:xfrm>
            <a:prstGeom prst="rect">
              <a:avLst/>
            </a:prstGeom>
            <a:ln w="12700">
              <a:miter lim="400000"/>
            </a:ln>
          </p:spPr>
        </p:pic>
      </p:grpSp>
      <p:grpSp>
        <p:nvGrpSpPr>
          <p:cNvPr id="21" name="Group 20"/>
          <p:cNvGrpSpPr/>
          <p:nvPr/>
        </p:nvGrpSpPr>
        <p:grpSpPr>
          <a:xfrm>
            <a:off x="1420484" y="2887257"/>
            <a:ext cx="859529" cy="637175"/>
            <a:chOff x="915266" y="3264920"/>
            <a:chExt cx="859529" cy="637175"/>
          </a:xfrm>
        </p:grpSpPr>
        <p:pic>
          <p:nvPicPr>
            <p:cNvPr id="22" name="pasted-image.pdf"/>
            <p:cNvPicPr/>
            <p:nvPr/>
          </p:nvPicPr>
          <p:blipFill>
            <a:blip r:embed="rId3">
              <a:extLst/>
            </a:blip>
            <a:stretch>
              <a:fillRect/>
            </a:stretch>
          </p:blipFill>
          <p:spPr>
            <a:xfrm>
              <a:off x="915266" y="3264920"/>
              <a:ext cx="488752" cy="412385"/>
            </a:xfrm>
            <a:prstGeom prst="rect">
              <a:avLst/>
            </a:prstGeom>
            <a:ln w="12700">
              <a:miter lim="400000"/>
            </a:ln>
          </p:spPr>
        </p:pic>
        <p:pic>
          <p:nvPicPr>
            <p:cNvPr id="23" name="pasted-image.pdf"/>
            <p:cNvPicPr/>
            <p:nvPr/>
          </p:nvPicPr>
          <p:blipFill>
            <a:blip r:embed="rId3">
              <a:extLst/>
            </a:blip>
            <a:stretch>
              <a:fillRect/>
            </a:stretch>
          </p:blipFill>
          <p:spPr>
            <a:xfrm>
              <a:off x="1286043" y="3489710"/>
              <a:ext cx="488752" cy="412385"/>
            </a:xfrm>
            <a:prstGeom prst="rect">
              <a:avLst/>
            </a:prstGeom>
            <a:ln w="12700">
              <a:miter lim="400000"/>
            </a:ln>
          </p:spPr>
        </p:pic>
      </p:grpSp>
      <p:grpSp>
        <p:nvGrpSpPr>
          <p:cNvPr id="27" name="Group 26"/>
          <p:cNvGrpSpPr/>
          <p:nvPr/>
        </p:nvGrpSpPr>
        <p:grpSpPr>
          <a:xfrm>
            <a:off x="1653806" y="1944598"/>
            <a:ext cx="1476079" cy="942659"/>
            <a:chOff x="1598654" y="1691898"/>
            <a:chExt cx="1476079" cy="942659"/>
          </a:xfrm>
        </p:grpSpPr>
        <p:grpSp>
          <p:nvGrpSpPr>
            <p:cNvPr id="28" name="Group 27"/>
            <p:cNvGrpSpPr/>
            <p:nvPr/>
          </p:nvGrpSpPr>
          <p:grpSpPr>
            <a:xfrm>
              <a:off x="1598654" y="1691898"/>
              <a:ext cx="1476079" cy="519558"/>
              <a:chOff x="870397" y="2333837"/>
              <a:chExt cx="1476079" cy="519558"/>
            </a:xfrm>
          </p:grpSpPr>
          <p:sp>
            <p:nvSpPr>
              <p:cNvPr id="30" name="Shape 328"/>
              <p:cNvSpPr/>
              <p:nvPr/>
            </p:nvSpPr>
            <p:spPr>
              <a:xfrm>
                <a:off x="1397754" y="2341254"/>
                <a:ext cx="948722" cy="430887"/>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spAutoFit/>
              </a:bodyPr>
              <a:lstStyle/>
              <a:p>
                <a:pPr lvl="0">
                  <a:defRPr>
                    <a:solidFill>
                      <a:srgbClr val="000000"/>
                    </a:solidFill>
                    <a:uFillTx/>
                  </a:defRPr>
                </a:pPr>
                <a:r>
                  <a:rPr sz="1400" dirty="0">
                    <a:solidFill>
                      <a:srgbClr val="00685D"/>
                    </a:solidFill>
                    <a:uFill>
                      <a:solidFill>
                        <a:srgbClr val="4D4D4D"/>
                      </a:solidFill>
                    </a:uFill>
                    <a:latin typeface="Avenir Next Medium"/>
                    <a:ea typeface="Avenir Next Medium"/>
                    <a:cs typeface="Avenir Next Medium"/>
                    <a:sym typeface="Avenir Next Medium"/>
                  </a:rPr>
                  <a:t>Relational</a:t>
                </a:r>
              </a:p>
              <a:p>
                <a:pPr lvl="0">
                  <a:defRPr>
                    <a:solidFill>
                      <a:srgbClr val="000000"/>
                    </a:solidFill>
                    <a:uFillTx/>
                  </a:defRPr>
                </a:pPr>
                <a:r>
                  <a:rPr sz="1400" dirty="0">
                    <a:solidFill>
                      <a:srgbClr val="00685D"/>
                    </a:solidFill>
                    <a:uFill>
                      <a:solidFill>
                        <a:srgbClr val="4D4D4D"/>
                      </a:solidFill>
                    </a:uFill>
                    <a:latin typeface="Avenir Next Medium"/>
                    <a:ea typeface="Avenir Next Medium"/>
                    <a:cs typeface="Avenir Next Medium"/>
                    <a:sym typeface="Avenir Next Medium"/>
                  </a:rPr>
                  <a:t>DB</a:t>
                </a:r>
              </a:p>
            </p:txBody>
          </p:sp>
          <p:pic>
            <p:nvPicPr>
              <p:cNvPr id="31" name="pasted-image.pdf"/>
              <p:cNvPicPr/>
              <p:nvPr/>
            </p:nvPicPr>
            <p:blipFill>
              <a:blip r:embed="rId4">
                <a:extLst/>
              </a:blip>
              <a:stretch>
                <a:fillRect/>
              </a:stretch>
            </p:blipFill>
            <p:spPr>
              <a:xfrm>
                <a:off x="870397" y="2333837"/>
                <a:ext cx="415646" cy="519558"/>
              </a:xfrm>
              <a:prstGeom prst="rect">
                <a:avLst/>
              </a:prstGeom>
              <a:ln w="12700">
                <a:miter lim="400000"/>
              </a:ln>
            </p:spPr>
          </p:pic>
        </p:grpSp>
        <p:sp>
          <p:nvSpPr>
            <p:cNvPr id="29" name="Shape 304"/>
            <p:cNvSpPr/>
            <p:nvPr/>
          </p:nvSpPr>
          <p:spPr>
            <a:xfrm flipV="1">
              <a:off x="1763489" y="2251427"/>
              <a:ext cx="0" cy="383130"/>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grpSp>
      <p:grpSp>
        <p:nvGrpSpPr>
          <p:cNvPr id="32" name="Group 31"/>
          <p:cNvGrpSpPr/>
          <p:nvPr/>
        </p:nvGrpSpPr>
        <p:grpSpPr>
          <a:xfrm>
            <a:off x="3129885" y="2909826"/>
            <a:ext cx="1220414" cy="625829"/>
            <a:chOff x="2788783" y="3287842"/>
            <a:chExt cx="1220414" cy="625829"/>
          </a:xfrm>
        </p:grpSpPr>
        <p:pic>
          <p:nvPicPr>
            <p:cNvPr id="33" name="pasted-image.pdf"/>
            <p:cNvPicPr/>
            <p:nvPr/>
          </p:nvPicPr>
          <p:blipFill>
            <a:blip r:embed="rId5">
              <a:extLst/>
            </a:blip>
            <a:stretch>
              <a:fillRect/>
            </a:stretch>
          </p:blipFill>
          <p:spPr>
            <a:xfrm>
              <a:off x="2788783" y="3287842"/>
              <a:ext cx="485615" cy="409738"/>
            </a:xfrm>
            <a:prstGeom prst="rect">
              <a:avLst/>
            </a:prstGeom>
            <a:ln w="12700">
              <a:miter lim="400000"/>
            </a:ln>
          </p:spPr>
        </p:pic>
        <p:pic>
          <p:nvPicPr>
            <p:cNvPr id="34" name="pasted-image.pdf"/>
            <p:cNvPicPr/>
            <p:nvPr/>
          </p:nvPicPr>
          <p:blipFill>
            <a:blip r:embed="rId5">
              <a:extLst/>
            </a:blip>
            <a:stretch>
              <a:fillRect/>
            </a:stretch>
          </p:blipFill>
          <p:spPr>
            <a:xfrm>
              <a:off x="3160187" y="3503934"/>
              <a:ext cx="485614" cy="409737"/>
            </a:xfrm>
            <a:prstGeom prst="rect">
              <a:avLst/>
            </a:prstGeom>
            <a:ln w="12700">
              <a:miter lim="400000"/>
            </a:ln>
          </p:spPr>
        </p:pic>
        <p:pic>
          <p:nvPicPr>
            <p:cNvPr id="35" name="pasted-image.pdf"/>
            <p:cNvPicPr/>
            <p:nvPr/>
          </p:nvPicPr>
          <p:blipFill>
            <a:blip r:embed="rId5">
              <a:extLst/>
            </a:blip>
            <a:stretch>
              <a:fillRect/>
            </a:stretch>
          </p:blipFill>
          <p:spPr>
            <a:xfrm>
              <a:off x="3523583" y="3299065"/>
              <a:ext cx="485614" cy="409737"/>
            </a:xfrm>
            <a:prstGeom prst="rect">
              <a:avLst/>
            </a:prstGeom>
            <a:ln w="12700">
              <a:miter lim="400000"/>
            </a:ln>
          </p:spPr>
        </p:pic>
      </p:grpSp>
      <p:grpSp>
        <p:nvGrpSpPr>
          <p:cNvPr id="36" name="Group 35"/>
          <p:cNvGrpSpPr/>
          <p:nvPr/>
        </p:nvGrpSpPr>
        <p:grpSpPr>
          <a:xfrm>
            <a:off x="3572192" y="1919516"/>
            <a:ext cx="1382956" cy="1020357"/>
            <a:chOff x="3517040" y="1666816"/>
            <a:chExt cx="1382956" cy="1020357"/>
          </a:xfrm>
        </p:grpSpPr>
        <p:grpSp>
          <p:nvGrpSpPr>
            <p:cNvPr id="37" name="Group 36"/>
            <p:cNvGrpSpPr/>
            <p:nvPr/>
          </p:nvGrpSpPr>
          <p:grpSpPr>
            <a:xfrm>
              <a:off x="3517040" y="1666816"/>
              <a:ext cx="1382956" cy="544640"/>
              <a:chOff x="2788783" y="2333837"/>
              <a:chExt cx="1382956" cy="544640"/>
            </a:xfrm>
          </p:grpSpPr>
          <p:pic>
            <p:nvPicPr>
              <p:cNvPr id="39" name="pasted-image.pdf"/>
              <p:cNvPicPr/>
              <p:nvPr/>
            </p:nvPicPr>
            <p:blipFill>
              <a:blip r:embed="rId6">
                <a:extLst/>
              </a:blip>
              <a:stretch>
                <a:fillRect/>
              </a:stretch>
            </p:blipFill>
            <p:spPr>
              <a:xfrm>
                <a:off x="2788783" y="2368619"/>
                <a:ext cx="407887" cy="509858"/>
              </a:xfrm>
              <a:prstGeom prst="rect">
                <a:avLst/>
              </a:prstGeom>
              <a:ln w="12700">
                <a:miter lim="400000"/>
              </a:ln>
            </p:spPr>
          </p:pic>
          <p:sp>
            <p:nvSpPr>
              <p:cNvPr id="40" name="Shape 329"/>
              <p:cNvSpPr/>
              <p:nvPr/>
            </p:nvSpPr>
            <p:spPr>
              <a:xfrm>
                <a:off x="3325234" y="2333837"/>
                <a:ext cx="846505" cy="43088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lvl="0">
                  <a:defRPr>
                    <a:solidFill>
                      <a:srgbClr val="000000"/>
                    </a:solidFill>
                    <a:uFillTx/>
                  </a:defRPr>
                </a:pPr>
                <a:r>
                  <a:rPr sz="1400" dirty="0">
                    <a:solidFill>
                      <a:srgbClr val="00685D"/>
                    </a:solidFill>
                    <a:uFill>
                      <a:solidFill>
                        <a:srgbClr val="4D4D4D"/>
                      </a:solidFill>
                    </a:uFill>
                    <a:latin typeface="Avenir Next Medium"/>
                    <a:ea typeface="Avenir Next Medium"/>
                    <a:cs typeface="Avenir Next Medium"/>
                    <a:sym typeface="Avenir Next Medium"/>
                  </a:rPr>
                  <a:t>Key/Value</a:t>
                </a:r>
              </a:p>
              <a:p>
                <a:pPr lvl="0">
                  <a:defRPr>
                    <a:solidFill>
                      <a:srgbClr val="000000"/>
                    </a:solidFill>
                    <a:uFillTx/>
                  </a:defRPr>
                </a:pPr>
                <a:r>
                  <a:rPr sz="1400" dirty="0">
                    <a:solidFill>
                      <a:srgbClr val="00685D"/>
                    </a:solidFill>
                    <a:uFill>
                      <a:solidFill>
                        <a:srgbClr val="4D4D4D"/>
                      </a:solidFill>
                    </a:uFill>
                    <a:latin typeface="Avenir Next Medium"/>
                    <a:ea typeface="Avenir Next Medium"/>
                    <a:cs typeface="Avenir Next Medium"/>
                    <a:sym typeface="Avenir Next Medium"/>
                  </a:rPr>
                  <a:t>Store</a:t>
                </a:r>
              </a:p>
            </p:txBody>
          </p:sp>
        </p:grpSp>
        <p:sp>
          <p:nvSpPr>
            <p:cNvPr id="38" name="Shape 304"/>
            <p:cNvSpPr/>
            <p:nvPr/>
          </p:nvSpPr>
          <p:spPr>
            <a:xfrm flipV="1">
              <a:off x="3700377" y="2251427"/>
              <a:ext cx="0" cy="435746"/>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grpSp>
      <p:grpSp>
        <p:nvGrpSpPr>
          <p:cNvPr id="41" name="Group 40"/>
          <p:cNvGrpSpPr/>
          <p:nvPr/>
        </p:nvGrpSpPr>
        <p:grpSpPr>
          <a:xfrm>
            <a:off x="4943353" y="1954204"/>
            <a:ext cx="828939" cy="1111280"/>
            <a:chOff x="5339758" y="1610788"/>
            <a:chExt cx="828939" cy="1111280"/>
          </a:xfrm>
        </p:grpSpPr>
        <p:sp>
          <p:nvSpPr>
            <p:cNvPr id="42" name="Shape 295"/>
            <p:cNvSpPr/>
            <p:nvPr/>
          </p:nvSpPr>
          <p:spPr>
            <a:xfrm>
              <a:off x="5339758" y="1915370"/>
              <a:ext cx="828939" cy="475865"/>
            </a:xfrm>
            <a:prstGeom prst="roundRect">
              <a:avLst>
                <a:gd name="adj" fmla="val 7731"/>
              </a:avLst>
            </a:prstGeom>
            <a:solidFill>
              <a:srgbClr val="E59A2D"/>
            </a:solidFill>
            <a:ln w="12700">
              <a:miter lim="400000"/>
            </a:ln>
          </p:spPr>
          <p:txBody>
            <a:bodyPr lIns="0" tIns="0" rIns="0" bIns="0" anchor="ctr"/>
            <a:lstStyle/>
            <a:p>
              <a:pPr lvl="0" algn="ctr"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3400">
                  <a:solidFill>
                    <a:srgbClr val="FFFFFF"/>
                  </a:solidFill>
                  <a:uFillTx/>
                  <a:latin typeface="FontAwesome"/>
                  <a:ea typeface="FontAwesome"/>
                  <a:cs typeface="FontAwesome"/>
                  <a:sym typeface="FontAwesome"/>
                </a:defRPr>
              </a:pPr>
              <a:r>
                <a:rPr lang="en-US" sz="1800" b="1" dirty="0" smtClean="0">
                  <a:solidFill>
                    <a:schemeClr val="bg1"/>
                  </a:solidFill>
                </a:rPr>
                <a:t>AQMP</a:t>
              </a:r>
              <a:endParaRPr sz="1800" b="1" dirty="0">
                <a:solidFill>
                  <a:schemeClr val="bg1"/>
                </a:solidFill>
              </a:endParaRPr>
            </a:p>
          </p:txBody>
        </p:sp>
        <p:sp>
          <p:nvSpPr>
            <p:cNvPr id="43" name="Shape 304"/>
            <p:cNvSpPr/>
            <p:nvPr/>
          </p:nvSpPr>
          <p:spPr>
            <a:xfrm flipV="1">
              <a:off x="5622309" y="1610788"/>
              <a:ext cx="186857" cy="270243"/>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44" name="Shape 304"/>
            <p:cNvSpPr/>
            <p:nvPr/>
          </p:nvSpPr>
          <p:spPr>
            <a:xfrm flipH="1" flipV="1">
              <a:off x="5622307" y="2410147"/>
              <a:ext cx="190298" cy="311921"/>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grpSp>
      <p:grpSp>
        <p:nvGrpSpPr>
          <p:cNvPr id="45" name="Group 44"/>
          <p:cNvGrpSpPr/>
          <p:nvPr/>
        </p:nvGrpSpPr>
        <p:grpSpPr>
          <a:xfrm>
            <a:off x="6580966" y="2013997"/>
            <a:ext cx="1037789" cy="1093821"/>
            <a:chOff x="6963259" y="1628248"/>
            <a:chExt cx="1037789" cy="1093821"/>
          </a:xfrm>
        </p:grpSpPr>
        <p:grpSp>
          <p:nvGrpSpPr>
            <p:cNvPr id="46" name="Group 45"/>
            <p:cNvGrpSpPr/>
            <p:nvPr/>
          </p:nvGrpSpPr>
          <p:grpSpPr>
            <a:xfrm>
              <a:off x="6963259" y="1915370"/>
              <a:ext cx="1037789" cy="509858"/>
              <a:chOff x="6097371" y="2828076"/>
              <a:chExt cx="1037789" cy="509858"/>
            </a:xfrm>
          </p:grpSpPr>
          <p:sp>
            <p:nvSpPr>
              <p:cNvPr id="49" name="Shape 330"/>
              <p:cNvSpPr/>
              <p:nvPr/>
            </p:nvSpPr>
            <p:spPr>
              <a:xfrm>
                <a:off x="6548980" y="2907047"/>
                <a:ext cx="586180" cy="43088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lvl="0">
                  <a:defRPr>
                    <a:solidFill>
                      <a:srgbClr val="000000"/>
                    </a:solidFill>
                    <a:uFillTx/>
                  </a:defRPr>
                </a:pPr>
                <a:r>
                  <a:rPr lang="en-US" sz="1400" dirty="0" smtClean="0">
                    <a:solidFill>
                      <a:srgbClr val="00685D"/>
                    </a:solidFill>
                    <a:uFill>
                      <a:solidFill>
                        <a:srgbClr val="4D4D4D"/>
                      </a:solidFill>
                    </a:uFill>
                    <a:latin typeface="Avenir Next Medium"/>
                    <a:ea typeface="Avenir Next Medium"/>
                    <a:cs typeface="Avenir Next Medium"/>
                    <a:sym typeface="Avenir Next Medium"/>
                  </a:rPr>
                  <a:t>Shared </a:t>
                </a:r>
              </a:p>
              <a:p>
                <a:pPr lvl="0">
                  <a:defRPr>
                    <a:solidFill>
                      <a:srgbClr val="000000"/>
                    </a:solidFill>
                    <a:uFillTx/>
                  </a:defRPr>
                </a:pPr>
                <a:r>
                  <a:rPr lang="en-US" sz="1400" dirty="0" smtClean="0">
                    <a:solidFill>
                      <a:srgbClr val="00685D"/>
                    </a:solidFill>
                    <a:uFill>
                      <a:solidFill>
                        <a:srgbClr val="4D4D4D"/>
                      </a:solidFill>
                    </a:uFill>
                    <a:latin typeface="Avenir Next Medium"/>
                    <a:ea typeface="Avenir Next Medium"/>
                    <a:cs typeface="Avenir Next Medium"/>
                    <a:sym typeface="Avenir Next Medium"/>
                  </a:rPr>
                  <a:t>DB</a:t>
                </a:r>
                <a:endParaRPr sz="1400" dirty="0">
                  <a:solidFill>
                    <a:srgbClr val="00685D"/>
                  </a:solidFill>
                  <a:uFill>
                    <a:solidFill>
                      <a:srgbClr val="4D4D4D"/>
                    </a:solidFill>
                  </a:uFill>
                  <a:latin typeface="Avenir Next Medium"/>
                  <a:ea typeface="Avenir Next Medium"/>
                  <a:cs typeface="Avenir Next Medium"/>
                  <a:sym typeface="Avenir Next Medium"/>
                </a:endParaRPr>
              </a:p>
            </p:txBody>
          </p:sp>
          <p:pic>
            <p:nvPicPr>
              <p:cNvPr id="50" name="pasted-image.pdf"/>
              <p:cNvPicPr/>
              <p:nvPr/>
            </p:nvPicPr>
            <p:blipFill>
              <a:blip r:embed="rId7">
                <a:extLst/>
              </a:blip>
              <a:stretch>
                <a:fillRect/>
              </a:stretch>
            </p:blipFill>
            <p:spPr>
              <a:xfrm>
                <a:off x="6097371" y="2828076"/>
                <a:ext cx="407887" cy="509858"/>
              </a:xfrm>
              <a:prstGeom prst="rect">
                <a:avLst/>
              </a:prstGeom>
              <a:ln w="12700">
                <a:miter lim="400000"/>
              </a:ln>
            </p:spPr>
          </p:pic>
        </p:grpSp>
        <p:sp>
          <p:nvSpPr>
            <p:cNvPr id="47" name="Shape 304"/>
            <p:cNvSpPr/>
            <p:nvPr/>
          </p:nvSpPr>
          <p:spPr>
            <a:xfrm flipH="1" flipV="1">
              <a:off x="6963259" y="1628248"/>
              <a:ext cx="262874" cy="238278"/>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48" name="Shape 304"/>
            <p:cNvSpPr/>
            <p:nvPr/>
          </p:nvSpPr>
          <p:spPr>
            <a:xfrm flipV="1">
              <a:off x="7007534" y="2451826"/>
              <a:ext cx="186857" cy="270243"/>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grpSp>
      <p:sp>
        <p:nvSpPr>
          <p:cNvPr id="51" name="Shape 304"/>
          <p:cNvSpPr/>
          <p:nvPr/>
        </p:nvSpPr>
        <p:spPr>
          <a:xfrm>
            <a:off x="2078154" y="3145703"/>
            <a:ext cx="1159681" cy="0"/>
          </a:xfrm>
          <a:prstGeom prst="line">
            <a:avLst/>
          </a:prstGeom>
          <a:ln w="25400">
            <a:solidFill>
              <a:schemeClr val="accent4"/>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r>
              <a:rPr lang="en-US" dirty="0" smtClean="0"/>
              <a:t>          REST</a:t>
            </a:r>
            <a:endParaRPr dirty="0"/>
          </a:p>
        </p:txBody>
      </p:sp>
      <p:grpSp>
        <p:nvGrpSpPr>
          <p:cNvPr id="57" name="Group 56"/>
          <p:cNvGrpSpPr/>
          <p:nvPr/>
        </p:nvGrpSpPr>
        <p:grpSpPr>
          <a:xfrm>
            <a:off x="1458972" y="1537996"/>
            <a:ext cx="5550632" cy="3011654"/>
            <a:chOff x="1548776" y="1204502"/>
            <a:chExt cx="5550632" cy="3011654"/>
          </a:xfrm>
        </p:grpSpPr>
        <p:sp>
          <p:nvSpPr>
            <p:cNvPr id="14" name="Rectangle 13"/>
            <p:cNvSpPr/>
            <p:nvPr/>
          </p:nvSpPr>
          <p:spPr>
            <a:xfrm>
              <a:off x="1676178" y="3816046"/>
              <a:ext cx="5423230" cy="400110"/>
            </a:xfrm>
            <a:prstGeom prst="rect">
              <a:avLst/>
            </a:prstGeom>
          </p:spPr>
          <p:txBody>
            <a:bodyPr wrap="none">
              <a:spAutoFit/>
            </a:bodyPr>
            <a:lstStyle/>
            <a:p>
              <a:r>
                <a:rPr lang="en-US" sz="2000" dirty="0" smtClean="0">
                  <a:solidFill>
                    <a:srgbClr val="00685D"/>
                  </a:solidFill>
                </a:rPr>
                <a:t>Two Pizzas Per </a:t>
              </a:r>
              <a:r>
                <a:rPr lang="en-US" sz="2000" dirty="0" err="1" smtClean="0">
                  <a:solidFill>
                    <a:srgbClr val="00685D"/>
                  </a:solidFill>
                </a:rPr>
                <a:t>Microservice</a:t>
              </a:r>
              <a:r>
                <a:rPr lang="en-US" sz="2000" dirty="0" smtClean="0">
                  <a:solidFill>
                    <a:srgbClr val="00685D"/>
                  </a:solidFill>
                </a:rPr>
                <a:t> = Manageable!</a:t>
              </a:r>
              <a:endParaRPr lang="en-US" sz="2000" dirty="0">
                <a:solidFill>
                  <a:srgbClr val="00685D"/>
                </a:solidFill>
              </a:endParaRPr>
            </a:p>
          </p:txBody>
        </p:sp>
        <p:grpSp>
          <p:nvGrpSpPr>
            <p:cNvPr id="56" name="Group 55"/>
            <p:cNvGrpSpPr/>
            <p:nvPr/>
          </p:nvGrpSpPr>
          <p:grpSpPr>
            <a:xfrm>
              <a:off x="1548776" y="1204502"/>
              <a:ext cx="5133836" cy="2235253"/>
              <a:chOff x="1548776" y="1204502"/>
              <a:chExt cx="5133836" cy="2235253"/>
            </a:xfrm>
          </p:grpSpPr>
          <p:grpSp>
            <p:nvGrpSpPr>
              <p:cNvPr id="15" name="Group 14"/>
              <p:cNvGrpSpPr/>
              <p:nvPr/>
            </p:nvGrpSpPr>
            <p:grpSpPr>
              <a:xfrm>
                <a:off x="5631040" y="2817516"/>
                <a:ext cx="1051572" cy="613238"/>
                <a:chOff x="5899153" y="2628021"/>
                <a:chExt cx="1051572" cy="613238"/>
              </a:xfrm>
            </p:grpSpPr>
            <p:pic>
              <p:nvPicPr>
                <p:cNvPr id="16" name="Picture 15" descr="pizza-icon.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899153" y="2628021"/>
                  <a:ext cx="595782" cy="595782"/>
                </a:xfrm>
                <a:prstGeom prst="rect">
                  <a:avLst/>
                </a:prstGeom>
              </p:spPr>
            </p:pic>
            <p:pic>
              <p:nvPicPr>
                <p:cNvPr id="17" name="Picture 16" descr="pizza-icon.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354943" y="2645477"/>
                  <a:ext cx="595782" cy="595782"/>
                </a:xfrm>
                <a:prstGeom prst="rect">
                  <a:avLst/>
                </a:prstGeom>
              </p:spPr>
            </p:pic>
          </p:grpSp>
          <p:grpSp>
            <p:nvGrpSpPr>
              <p:cNvPr id="18" name="Group 17"/>
              <p:cNvGrpSpPr/>
              <p:nvPr/>
            </p:nvGrpSpPr>
            <p:grpSpPr>
              <a:xfrm>
                <a:off x="5625541" y="1204502"/>
                <a:ext cx="1051572" cy="613238"/>
                <a:chOff x="5893654" y="1015007"/>
                <a:chExt cx="1051572" cy="613238"/>
              </a:xfrm>
            </p:grpSpPr>
            <p:pic>
              <p:nvPicPr>
                <p:cNvPr id="19" name="Picture 18" descr="pizza-icon.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893654" y="1015007"/>
                  <a:ext cx="595782" cy="595782"/>
                </a:xfrm>
                <a:prstGeom prst="rect">
                  <a:avLst/>
                </a:prstGeom>
              </p:spPr>
            </p:pic>
            <p:pic>
              <p:nvPicPr>
                <p:cNvPr id="20" name="Picture 19" descr="pizza-icon.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349444" y="1032463"/>
                  <a:ext cx="595782" cy="595782"/>
                </a:xfrm>
                <a:prstGeom prst="rect">
                  <a:avLst/>
                </a:prstGeom>
              </p:spPr>
            </p:pic>
          </p:grpSp>
          <p:grpSp>
            <p:nvGrpSpPr>
              <p:cNvPr id="24" name="Group 23"/>
              <p:cNvGrpSpPr/>
              <p:nvPr/>
            </p:nvGrpSpPr>
            <p:grpSpPr>
              <a:xfrm>
                <a:off x="1548776" y="2785952"/>
                <a:ext cx="976562" cy="630678"/>
                <a:chOff x="1365332" y="2687173"/>
                <a:chExt cx="976562" cy="630678"/>
              </a:xfrm>
            </p:grpSpPr>
            <p:pic>
              <p:nvPicPr>
                <p:cNvPr id="25" name="Picture 24" descr="pizza-icon.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365332" y="2687173"/>
                  <a:ext cx="595782" cy="595782"/>
                </a:xfrm>
                <a:prstGeom prst="rect">
                  <a:avLst/>
                </a:prstGeom>
              </p:spPr>
            </p:pic>
            <p:pic>
              <p:nvPicPr>
                <p:cNvPr id="26" name="Picture 25" descr="pizza-icon.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746112" y="2722069"/>
                  <a:ext cx="595782" cy="595782"/>
                </a:xfrm>
                <a:prstGeom prst="rect">
                  <a:avLst/>
                </a:prstGeom>
              </p:spPr>
            </p:pic>
          </p:grpSp>
          <p:grpSp>
            <p:nvGrpSpPr>
              <p:cNvPr id="52" name="Group 51"/>
              <p:cNvGrpSpPr/>
              <p:nvPr/>
            </p:nvGrpSpPr>
            <p:grpSpPr>
              <a:xfrm>
                <a:off x="3397195" y="2820848"/>
                <a:ext cx="968156" cy="618907"/>
                <a:chOff x="3213751" y="2722069"/>
                <a:chExt cx="968156" cy="618907"/>
              </a:xfrm>
            </p:grpSpPr>
            <p:pic>
              <p:nvPicPr>
                <p:cNvPr id="53" name="Picture 52" descr="pizza-icon.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213751" y="2745194"/>
                  <a:ext cx="595782" cy="595782"/>
                </a:xfrm>
                <a:prstGeom prst="rect">
                  <a:avLst/>
                </a:prstGeom>
              </p:spPr>
            </p:pic>
            <p:pic>
              <p:nvPicPr>
                <p:cNvPr id="54" name="Picture 53" descr="pizza-icon.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586125" y="2722069"/>
                  <a:ext cx="595782" cy="595782"/>
                </a:xfrm>
                <a:prstGeom prst="rect">
                  <a:avLst/>
                </a:prstGeom>
              </p:spPr>
            </p:pic>
          </p:grpSp>
        </p:grpSp>
      </p:grpSp>
      <p:sp>
        <p:nvSpPr>
          <p:cNvPr id="55" name="Title 1"/>
          <p:cNvSpPr>
            <a:spLocks noGrp="1"/>
          </p:cNvSpPr>
          <p:nvPr>
            <p:ph type="title"/>
          </p:nvPr>
        </p:nvSpPr>
        <p:spPr/>
        <p:txBody>
          <a:bodyPr/>
          <a:lstStyle/>
          <a:p>
            <a:r>
              <a:rPr lang="en-US" dirty="0" smtClean="0">
                <a:solidFill>
                  <a:srgbClr val="1C7B70"/>
                </a:solidFill>
              </a:rPr>
              <a:t>Agile, Disruptive Companies Use Non-traditional, Modular Approaches to Software Systems</a:t>
            </a:r>
            <a:endParaRPr lang="en-US" dirty="0">
              <a:solidFill>
                <a:srgbClr val="1C7B70"/>
              </a:solidFill>
            </a:endParaRPr>
          </a:p>
        </p:txBody>
      </p:sp>
      <p:sp>
        <p:nvSpPr>
          <p:cNvPr id="58" name="TextBox 57"/>
          <p:cNvSpPr txBox="1"/>
          <p:nvPr/>
        </p:nvSpPr>
        <p:spPr>
          <a:xfrm>
            <a:off x="1347115" y="3604299"/>
            <a:ext cx="1082611" cy="307777"/>
          </a:xfrm>
          <a:prstGeom prst="rect">
            <a:avLst/>
          </a:prstGeom>
          <a:noFill/>
        </p:spPr>
        <p:txBody>
          <a:bodyPr wrap="none" rtlCol="0">
            <a:spAutoFit/>
          </a:bodyPr>
          <a:lstStyle/>
          <a:p>
            <a:pPr algn="ctr"/>
            <a:r>
              <a:rPr lang="en-US" sz="1400" dirty="0" smtClean="0">
                <a:solidFill>
                  <a:schemeClr val="bg2"/>
                </a:solidFill>
              </a:rPr>
              <a:t>DB Service</a:t>
            </a:r>
          </a:p>
        </p:txBody>
      </p:sp>
      <p:sp>
        <p:nvSpPr>
          <p:cNvPr id="59" name="TextBox 58"/>
          <p:cNvSpPr txBox="1"/>
          <p:nvPr/>
        </p:nvSpPr>
        <p:spPr>
          <a:xfrm>
            <a:off x="3116609" y="3577126"/>
            <a:ext cx="1491915" cy="307777"/>
          </a:xfrm>
          <a:prstGeom prst="rect">
            <a:avLst/>
          </a:prstGeom>
          <a:noFill/>
        </p:spPr>
        <p:txBody>
          <a:bodyPr wrap="none" rtlCol="0">
            <a:spAutoFit/>
          </a:bodyPr>
          <a:lstStyle/>
          <a:p>
            <a:pPr algn="ctr"/>
            <a:r>
              <a:rPr lang="en-US" sz="1400" dirty="0" smtClean="0">
                <a:solidFill>
                  <a:schemeClr val="bg2"/>
                </a:solidFill>
              </a:rPr>
              <a:t>Caching Service</a:t>
            </a:r>
          </a:p>
        </p:txBody>
      </p:sp>
      <p:sp>
        <p:nvSpPr>
          <p:cNvPr id="60" name="TextBox 59"/>
          <p:cNvSpPr txBox="1"/>
          <p:nvPr/>
        </p:nvSpPr>
        <p:spPr>
          <a:xfrm>
            <a:off x="5319555" y="3614086"/>
            <a:ext cx="1701432" cy="307777"/>
          </a:xfrm>
          <a:prstGeom prst="rect">
            <a:avLst/>
          </a:prstGeom>
          <a:noFill/>
        </p:spPr>
        <p:txBody>
          <a:bodyPr wrap="none" rtlCol="0">
            <a:spAutoFit/>
          </a:bodyPr>
          <a:lstStyle/>
          <a:p>
            <a:pPr algn="ctr"/>
            <a:r>
              <a:rPr lang="en-US" sz="1400" dirty="0" smtClean="0">
                <a:solidFill>
                  <a:schemeClr val="bg2"/>
                </a:solidFill>
              </a:rPr>
              <a:t>Messaging Service</a:t>
            </a:r>
          </a:p>
        </p:txBody>
      </p:sp>
      <p:sp>
        <p:nvSpPr>
          <p:cNvPr id="61" name="Rounded Rectangle 60"/>
          <p:cNvSpPr/>
          <p:nvPr/>
        </p:nvSpPr>
        <p:spPr>
          <a:xfrm>
            <a:off x="692776" y="1257015"/>
            <a:ext cx="7594876" cy="2847524"/>
          </a:xfrm>
          <a:prstGeom prst="round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TextBox 61"/>
          <p:cNvSpPr txBox="1"/>
          <p:nvPr/>
        </p:nvSpPr>
        <p:spPr>
          <a:xfrm>
            <a:off x="744093" y="1308322"/>
            <a:ext cx="2488861" cy="307777"/>
          </a:xfrm>
          <a:prstGeom prst="rect">
            <a:avLst/>
          </a:prstGeom>
          <a:noFill/>
        </p:spPr>
        <p:txBody>
          <a:bodyPr wrap="square" rtlCol="0">
            <a:spAutoFit/>
          </a:bodyPr>
          <a:lstStyle/>
          <a:p>
            <a:r>
              <a:rPr lang="en-US" sz="1400" dirty="0" err="1" smtClean="0">
                <a:solidFill>
                  <a:schemeClr val="bg2"/>
                </a:solidFill>
              </a:rPr>
              <a:t>Microservice</a:t>
            </a:r>
            <a:r>
              <a:rPr lang="en-US" sz="1400" dirty="0" smtClean="0">
                <a:solidFill>
                  <a:schemeClr val="bg2"/>
                </a:solidFill>
              </a:rPr>
              <a:t> Architecture</a:t>
            </a:r>
          </a:p>
        </p:txBody>
      </p:sp>
      <p:sp>
        <p:nvSpPr>
          <p:cNvPr id="64" name="Shape 304"/>
          <p:cNvSpPr/>
          <p:nvPr/>
        </p:nvSpPr>
        <p:spPr>
          <a:xfrm>
            <a:off x="4281604" y="3158403"/>
            <a:ext cx="1159681" cy="0"/>
          </a:xfrm>
          <a:prstGeom prst="line">
            <a:avLst/>
          </a:prstGeom>
          <a:ln w="25400">
            <a:solidFill>
              <a:schemeClr val="accent4"/>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r>
              <a:rPr lang="en-US" dirty="0" smtClean="0"/>
              <a:t>          REST</a:t>
            </a:r>
            <a:endParaRPr dirty="0"/>
          </a:p>
        </p:txBody>
      </p:sp>
    </p:spTree>
    <p:extLst>
      <p:ext uri="{BB962C8B-B14F-4D97-AF65-F5344CB8AC3E}">
        <p14:creationId xmlns:p14="http://schemas.microsoft.com/office/powerpoint/2010/main" val="17011088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p:tgtEl>
                                          <p:spTgt spid="27"/>
                                        </p:tgtEl>
                                        <p:attrNameLst>
                                          <p:attrName>ppt_y</p:attrName>
                                        </p:attrNameLst>
                                      </p:cBhvr>
                                      <p:tavLst>
                                        <p:tav tm="0">
                                          <p:val>
                                            <p:strVal val="#ppt_y+#ppt_h*1.125000"/>
                                          </p:val>
                                        </p:tav>
                                        <p:tav tm="100000">
                                          <p:val>
                                            <p:strVal val="#ppt_y"/>
                                          </p:val>
                                        </p:tav>
                                      </p:tavLst>
                                    </p:anim>
                                    <p:animEffect transition="in" filter="wipe(up)">
                                      <p:cBhvr>
                                        <p:cTn id="8" dur="500"/>
                                        <p:tgtEl>
                                          <p:spTgt spid="27"/>
                                        </p:tgtEl>
                                      </p:cBhvr>
                                    </p:animEffect>
                                  </p:childTnLst>
                                </p:cTn>
                              </p:par>
                            </p:childTnLst>
                          </p:cTn>
                        </p:par>
                        <p:par>
                          <p:cTn id="9" fill="hold">
                            <p:stCondLst>
                              <p:cond delay="500"/>
                            </p:stCondLst>
                            <p:childTnLst>
                              <p:par>
                                <p:cTn id="10" presetID="12" presetClass="entr" presetSubtype="4" fill="hold" nodeType="afterEffect">
                                  <p:stCondLst>
                                    <p:cond delay="0"/>
                                  </p:stCondLst>
                                  <p:childTnLst>
                                    <p:set>
                                      <p:cBhvr>
                                        <p:cTn id="11" dur="1" fill="hold">
                                          <p:stCondLst>
                                            <p:cond delay="0"/>
                                          </p:stCondLst>
                                        </p:cTn>
                                        <p:tgtEl>
                                          <p:spTgt spid="36"/>
                                        </p:tgtEl>
                                        <p:attrNameLst>
                                          <p:attrName>style.visibility</p:attrName>
                                        </p:attrNameLst>
                                      </p:cBhvr>
                                      <p:to>
                                        <p:strVal val="visible"/>
                                      </p:to>
                                    </p:set>
                                    <p:anim calcmode="lin" valueType="num">
                                      <p:cBhvr additive="base">
                                        <p:cTn id="12" dur="500"/>
                                        <p:tgtEl>
                                          <p:spTgt spid="36"/>
                                        </p:tgtEl>
                                        <p:attrNameLst>
                                          <p:attrName>ppt_y</p:attrName>
                                        </p:attrNameLst>
                                      </p:cBhvr>
                                      <p:tavLst>
                                        <p:tav tm="0">
                                          <p:val>
                                            <p:strVal val="#ppt_y+#ppt_h*1.125000"/>
                                          </p:val>
                                        </p:tav>
                                        <p:tav tm="100000">
                                          <p:val>
                                            <p:strVal val="#ppt_y"/>
                                          </p:val>
                                        </p:tav>
                                      </p:tavLst>
                                    </p:anim>
                                    <p:animEffect transition="in" filter="wipe(up)">
                                      <p:cBhvr>
                                        <p:cTn id="13" dur="500"/>
                                        <p:tgtEl>
                                          <p:spTgt spid="36"/>
                                        </p:tgtEl>
                                      </p:cBhvr>
                                    </p:animEffect>
                                  </p:childTnLst>
                                </p:cTn>
                              </p:par>
                            </p:childTnLst>
                          </p:cTn>
                        </p:par>
                        <p:par>
                          <p:cTn id="14" fill="hold">
                            <p:stCondLst>
                              <p:cond delay="1000"/>
                            </p:stCondLst>
                            <p:childTnLst>
                              <p:par>
                                <p:cTn id="15" presetID="12" presetClass="entr" presetSubtype="4" fill="hold" nodeType="after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p:tgtEl>
                                          <p:spTgt spid="4"/>
                                        </p:tgtEl>
                                        <p:attrNameLst>
                                          <p:attrName>ppt_y</p:attrName>
                                        </p:attrNameLst>
                                      </p:cBhvr>
                                      <p:tavLst>
                                        <p:tav tm="0">
                                          <p:val>
                                            <p:strVal val="#ppt_y+#ppt_h*1.125000"/>
                                          </p:val>
                                        </p:tav>
                                        <p:tav tm="100000">
                                          <p:val>
                                            <p:strVal val="#ppt_y"/>
                                          </p:val>
                                        </p:tav>
                                      </p:tavLst>
                                    </p:anim>
                                    <p:animEffect transition="in" filter="wipe(up)">
                                      <p:cBhvr>
                                        <p:cTn id="18" dur="500"/>
                                        <p:tgtEl>
                                          <p:spTgt spid="4"/>
                                        </p:tgtEl>
                                      </p:cBhvr>
                                    </p:animEffect>
                                  </p:childTnLst>
                                </p:cTn>
                              </p:par>
                            </p:childTnLst>
                          </p:cTn>
                        </p:par>
                        <p:par>
                          <p:cTn id="19" fill="hold">
                            <p:stCondLst>
                              <p:cond delay="1500"/>
                            </p:stCondLst>
                            <p:childTnLst>
                              <p:par>
                                <p:cTn id="20" presetID="12" presetClass="entr" presetSubtype="8" fill="hold" nodeType="afterEffect">
                                  <p:stCondLst>
                                    <p:cond delay="0"/>
                                  </p:stCondLst>
                                  <p:childTnLst>
                                    <p:set>
                                      <p:cBhvr>
                                        <p:cTn id="21" dur="1" fill="hold">
                                          <p:stCondLst>
                                            <p:cond delay="0"/>
                                          </p:stCondLst>
                                        </p:cTn>
                                        <p:tgtEl>
                                          <p:spTgt spid="41"/>
                                        </p:tgtEl>
                                        <p:attrNameLst>
                                          <p:attrName>style.visibility</p:attrName>
                                        </p:attrNameLst>
                                      </p:cBhvr>
                                      <p:to>
                                        <p:strVal val="visible"/>
                                      </p:to>
                                    </p:set>
                                    <p:anim calcmode="lin" valueType="num">
                                      <p:cBhvr additive="base">
                                        <p:cTn id="22" dur="500"/>
                                        <p:tgtEl>
                                          <p:spTgt spid="41"/>
                                        </p:tgtEl>
                                        <p:attrNameLst>
                                          <p:attrName>ppt_x</p:attrName>
                                        </p:attrNameLst>
                                      </p:cBhvr>
                                      <p:tavLst>
                                        <p:tav tm="0">
                                          <p:val>
                                            <p:strVal val="#ppt_x-#ppt_w*1.125000"/>
                                          </p:val>
                                        </p:tav>
                                        <p:tav tm="100000">
                                          <p:val>
                                            <p:strVal val="#ppt_x"/>
                                          </p:val>
                                        </p:tav>
                                      </p:tavLst>
                                    </p:anim>
                                    <p:animEffect transition="in" filter="wipe(right)">
                                      <p:cBhvr>
                                        <p:cTn id="23" dur="500"/>
                                        <p:tgtEl>
                                          <p:spTgt spid="41"/>
                                        </p:tgtEl>
                                      </p:cBhvr>
                                    </p:animEffect>
                                  </p:childTnLst>
                                </p:cTn>
                              </p:par>
                              <p:par>
                                <p:cTn id="24" presetID="12" presetClass="entr" presetSubtype="2" fill="hold" nodeType="withEffect">
                                  <p:stCondLst>
                                    <p:cond delay="0"/>
                                  </p:stCondLst>
                                  <p:childTnLst>
                                    <p:set>
                                      <p:cBhvr>
                                        <p:cTn id="25" dur="1" fill="hold">
                                          <p:stCondLst>
                                            <p:cond delay="0"/>
                                          </p:stCondLst>
                                        </p:cTn>
                                        <p:tgtEl>
                                          <p:spTgt spid="45"/>
                                        </p:tgtEl>
                                        <p:attrNameLst>
                                          <p:attrName>style.visibility</p:attrName>
                                        </p:attrNameLst>
                                      </p:cBhvr>
                                      <p:to>
                                        <p:strVal val="visible"/>
                                      </p:to>
                                    </p:set>
                                    <p:anim calcmode="lin" valueType="num">
                                      <p:cBhvr additive="base">
                                        <p:cTn id="26" dur="500"/>
                                        <p:tgtEl>
                                          <p:spTgt spid="45"/>
                                        </p:tgtEl>
                                        <p:attrNameLst>
                                          <p:attrName>ppt_x</p:attrName>
                                        </p:attrNameLst>
                                      </p:cBhvr>
                                      <p:tavLst>
                                        <p:tav tm="0">
                                          <p:val>
                                            <p:strVal val="#ppt_x+#ppt_w*1.125000"/>
                                          </p:val>
                                        </p:tav>
                                        <p:tav tm="100000">
                                          <p:val>
                                            <p:strVal val="#ppt_x"/>
                                          </p:val>
                                        </p:tav>
                                      </p:tavLst>
                                    </p:anim>
                                    <p:animEffect transition="in" filter="wipe(left)">
                                      <p:cBhvr>
                                        <p:cTn id="27" dur="500"/>
                                        <p:tgtEl>
                                          <p:spTgt spid="45"/>
                                        </p:tgtEl>
                                      </p:cBhvr>
                                    </p:animEffect>
                                  </p:childTnLst>
                                </p:cTn>
                              </p:par>
                            </p:childTnLst>
                          </p:cTn>
                        </p:par>
                      </p:childTnLst>
                    </p:cTn>
                  </p:par>
                  <p:par>
                    <p:cTn id="28" fill="hold">
                      <p:stCondLst>
                        <p:cond delay="indefinite"/>
                      </p:stCondLst>
                      <p:childTnLst>
                        <p:par>
                          <p:cTn id="29" fill="hold">
                            <p:stCondLst>
                              <p:cond delay="0"/>
                            </p:stCondLst>
                            <p:childTnLst>
                              <p:par>
                                <p:cTn id="30" presetID="12" presetClass="entr" presetSubtype="2" fill="hold" grpId="0" nodeType="clickEffect">
                                  <p:stCondLst>
                                    <p:cond delay="0"/>
                                  </p:stCondLst>
                                  <p:childTnLst>
                                    <p:set>
                                      <p:cBhvr>
                                        <p:cTn id="31" dur="1" fill="hold">
                                          <p:stCondLst>
                                            <p:cond delay="0"/>
                                          </p:stCondLst>
                                        </p:cTn>
                                        <p:tgtEl>
                                          <p:spTgt spid="51"/>
                                        </p:tgtEl>
                                        <p:attrNameLst>
                                          <p:attrName>style.visibility</p:attrName>
                                        </p:attrNameLst>
                                      </p:cBhvr>
                                      <p:to>
                                        <p:strVal val="visible"/>
                                      </p:to>
                                    </p:set>
                                    <p:anim calcmode="lin" valueType="num">
                                      <p:cBhvr additive="base">
                                        <p:cTn id="32" dur="500"/>
                                        <p:tgtEl>
                                          <p:spTgt spid="51"/>
                                        </p:tgtEl>
                                        <p:attrNameLst>
                                          <p:attrName>ppt_x</p:attrName>
                                        </p:attrNameLst>
                                      </p:cBhvr>
                                      <p:tavLst>
                                        <p:tav tm="0">
                                          <p:val>
                                            <p:strVal val="#ppt_x+#ppt_w*1.125000"/>
                                          </p:val>
                                        </p:tav>
                                        <p:tav tm="100000">
                                          <p:val>
                                            <p:strVal val="#ppt_x"/>
                                          </p:val>
                                        </p:tav>
                                      </p:tavLst>
                                    </p:anim>
                                    <p:animEffect transition="in" filter="wipe(left)">
                                      <p:cBhvr>
                                        <p:cTn id="33" dur="500"/>
                                        <p:tgtEl>
                                          <p:spTgt spid="51"/>
                                        </p:tgtEl>
                                      </p:cBhvr>
                                    </p:animEffect>
                                  </p:childTnLst>
                                </p:cTn>
                              </p:par>
                              <p:par>
                                <p:cTn id="34" presetID="12" presetClass="entr" presetSubtype="8" fill="hold" grpId="0" nodeType="withEffect">
                                  <p:stCondLst>
                                    <p:cond delay="0"/>
                                  </p:stCondLst>
                                  <p:childTnLst>
                                    <p:set>
                                      <p:cBhvr>
                                        <p:cTn id="35" dur="1" fill="hold">
                                          <p:stCondLst>
                                            <p:cond delay="0"/>
                                          </p:stCondLst>
                                        </p:cTn>
                                        <p:tgtEl>
                                          <p:spTgt spid="64"/>
                                        </p:tgtEl>
                                        <p:attrNameLst>
                                          <p:attrName>style.visibility</p:attrName>
                                        </p:attrNameLst>
                                      </p:cBhvr>
                                      <p:to>
                                        <p:strVal val="visible"/>
                                      </p:to>
                                    </p:set>
                                    <p:anim calcmode="lin" valueType="num">
                                      <p:cBhvr additive="base">
                                        <p:cTn id="36" dur="500"/>
                                        <p:tgtEl>
                                          <p:spTgt spid="64"/>
                                        </p:tgtEl>
                                        <p:attrNameLst>
                                          <p:attrName>ppt_x</p:attrName>
                                        </p:attrNameLst>
                                      </p:cBhvr>
                                      <p:tavLst>
                                        <p:tav tm="0">
                                          <p:val>
                                            <p:strVal val="#ppt_x-#ppt_w*1.125000"/>
                                          </p:val>
                                        </p:tav>
                                        <p:tav tm="100000">
                                          <p:val>
                                            <p:strVal val="#ppt_x"/>
                                          </p:val>
                                        </p:tav>
                                      </p:tavLst>
                                    </p:anim>
                                    <p:animEffect transition="in" filter="wipe(right)">
                                      <p:cBhvr>
                                        <p:cTn id="37" dur="500"/>
                                        <p:tgtEl>
                                          <p:spTgt spid="64"/>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nodeType="clickEffect">
                                  <p:stCondLst>
                                    <p:cond delay="0"/>
                                  </p:stCondLst>
                                  <p:childTnLst>
                                    <p:set>
                                      <p:cBhvr>
                                        <p:cTn id="41" dur="1" fill="hold">
                                          <p:stCondLst>
                                            <p:cond delay="0"/>
                                          </p:stCondLst>
                                        </p:cTn>
                                        <p:tgtEl>
                                          <p:spTgt spid="57"/>
                                        </p:tgtEl>
                                        <p:attrNameLst>
                                          <p:attrName>style.visibility</p:attrName>
                                        </p:attrNameLst>
                                      </p:cBhvr>
                                      <p:to>
                                        <p:strVal val="visible"/>
                                      </p:to>
                                    </p:set>
                                    <p:animEffect transition="in" filter="dissolve">
                                      <p:cBhvr>
                                        <p:cTn id="42"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P spid="6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pic>
        <p:nvPicPr>
          <p:cNvPr id="300" name="Shape 300"/>
          <p:cNvPicPr preferRelativeResize="0"/>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a:noFill/>
          <a:ln>
            <a:noFill/>
          </a:ln>
        </p:spPr>
      </p:pic>
      <p:sp>
        <p:nvSpPr>
          <p:cNvPr id="10" name="Shape 251"/>
          <p:cNvSpPr/>
          <p:nvPr/>
        </p:nvSpPr>
        <p:spPr>
          <a:xfrm>
            <a:off x="0" y="-101600"/>
            <a:ext cx="9144000" cy="5245100"/>
          </a:xfrm>
          <a:prstGeom prst="rect">
            <a:avLst/>
          </a:prstGeom>
          <a:solidFill>
            <a:srgbClr val="182730">
              <a:alpha val="77000"/>
            </a:srgbClr>
          </a:solidFill>
          <a:ln>
            <a:noFill/>
          </a:ln>
        </p:spPr>
        <p:txBody>
          <a:bodyPr lIns="91425" tIns="45700" rIns="91425" bIns="45700" anchor="ctr" anchorCtr="0">
            <a:noAutofit/>
          </a:bodyPr>
          <a:lstStyle/>
          <a:p>
            <a:pPr algn="ctr"/>
            <a:endParaRPr dirty="0">
              <a:solidFill>
                <a:srgbClr val="FFFFFF"/>
              </a:solidFill>
              <a:latin typeface="Arial"/>
              <a:ea typeface="Arial"/>
              <a:cs typeface="Arial"/>
              <a:sym typeface="Arial"/>
            </a:endParaRPr>
          </a:p>
        </p:txBody>
      </p:sp>
      <p:sp>
        <p:nvSpPr>
          <p:cNvPr id="301" name="Shape 301"/>
          <p:cNvSpPr txBox="1">
            <a:spLocks noGrp="1"/>
          </p:cNvSpPr>
          <p:nvPr>
            <p:ph type="title"/>
          </p:nvPr>
        </p:nvSpPr>
        <p:spPr>
          <a:prstGeom prst="rect">
            <a:avLst/>
          </a:prstGeom>
          <a:noFill/>
          <a:ln>
            <a:noFill/>
          </a:ln>
        </p:spPr>
        <p:txBody>
          <a:bodyPr lIns="91425" tIns="45700" rIns="91425" bIns="45700" anchor="t" anchorCtr="0">
            <a:noAutofit/>
          </a:bodyPr>
          <a:lstStyle/>
          <a:p>
            <a:pPr marL="0" marR="0" lvl="0" indent="0" algn="l" rtl="0">
              <a:spcBef>
                <a:spcPts val="0"/>
              </a:spcBef>
              <a:buClr>
                <a:schemeClr val="lt2"/>
              </a:buClr>
              <a:buSzPct val="25000"/>
              <a:buFont typeface="Arial"/>
              <a:buNone/>
            </a:pPr>
            <a:r>
              <a:rPr lang="en-US" sz="3200" b="1" i="0" u="none" strike="noStrike" cap="none" baseline="0" dirty="0" smtClean="0">
                <a:solidFill>
                  <a:schemeClr val="bg1"/>
                </a:solidFill>
                <a:latin typeface="Arial"/>
                <a:ea typeface="Arial"/>
                <a:cs typeface="Arial"/>
                <a:sym typeface="Arial"/>
              </a:rPr>
              <a:t>What is Cloud Native?</a:t>
            </a:r>
            <a:endParaRPr lang="en-US" sz="3200" b="1" i="0" u="none" strike="noStrike" cap="none" baseline="0" dirty="0">
              <a:solidFill>
                <a:schemeClr val="bg1"/>
              </a:solidFill>
              <a:latin typeface="Arial"/>
              <a:ea typeface="Arial"/>
              <a:cs typeface="Arial"/>
              <a:sym typeface="Arial"/>
            </a:endParaRPr>
          </a:p>
        </p:txBody>
      </p:sp>
      <p:sp>
        <p:nvSpPr>
          <p:cNvPr id="2" name="TextBox 1"/>
          <p:cNvSpPr txBox="1"/>
          <p:nvPr/>
        </p:nvSpPr>
        <p:spPr>
          <a:xfrm>
            <a:off x="544971" y="1449414"/>
            <a:ext cx="5510403" cy="2585323"/>
          </a:xfrm>
          <a:prstGeom prst="rect">
            <a:avLst/>
          </a:prstGeom>
          <a:noFill/>
        </p:spPr>
        <p:txBody>
          <a:bodyPr wrap="square" rtlCol="0">
            <a:spAutoFit/>
          </a:bodyPr>
          <a:lstStyle/>
          <a:p>
            <a:r>
              <a:rPr lang="en-US" dirty="0" smtClean="0">
                <a:solidFill>
                  <a:schemeClr val="bg1"/>
                </a:solidFill>
                <a:latin typeface="Verdana"/>
                <a:ea typeface="Verdana"/>
                <a:cs typeface="Verdana"/>
                <a:sym typeface="Verdana"/>
              </a:rPr>
              <a:t>A </a:t>
            </a:r>
            <a:r>
              <a:rPr lang="en-US" dirty="0">
                <a:solidFill>
                  <a:schemeClr val="bg1"/>
                </a:solidFill>
                <a:latin typeface="Verdana"/>
                <a:ea typeface="Verdana"/>
                <a:cs typeface="Verdana"/>
                <a:sym typeface="Verdana"/>
              </a:rPr>
              <a:t>term that recognizes that getting software to work in the cloud requires a broad set of components that work together. </a:t>
            </a:r>
          </a:p>
          <a:p>
            <a:endParaRPr lang="en-US" dirty="0">
              <a:solidFill>
                <a:schemeClr val="bg1"/>
              </a:solidFill>
              <a:latin typeface="Verdana"/>
              <a:ea typeface="Verdana"/>
              <a:cs typeface="Verdana"/>
              <a:sym typeface="Verdana"/>
            </a:endParaRPr>
          </a:p>
          <a:p>
            <a:endParaRPr lang="en-US" dirty="0" smtClean="0">
              <a:solidFill>
                <a:schemeClr val="bg1"/>
              </a:solidFill>
              <a:latin typeface="Verdana"/>
              <a:ea typeface="Verdana"/>
              <a:cs typeface="Verdana"/>
              <a:sym typeface="Verdana"/>
            </a:endParaRPr>
          </a:p>
          <a:p>
            <a:r>
              <a:rPr lang="en-US" dirty="0" smtClean="0">
                <a:solidFill>
                  <a:schemeClr val="bg1"/>
                </a:solidFill>
                <a:latin typeface="Verdana"/>
                <a:ea typeface="Verdana"/>
                <a:cs typeface="Verdana"/>
                <a:sym typeface="Verdana"/>
              </a:rPr>
              <a:t>It </a:t>
            </a:r>
            <a:r>
              <a:rPr lang="en-US" dirty="0">
                <a:solidFill>
                  <a:schemeClr val="bg1"/>
                </a:solidFill>
                <a:latin typeface="Verdana"/>
                <a:ea typeface="Verdana"/>
                <a:cs typeface="Verdana"/>
                <a:sym typeface="Verdana"/>
              </a:rPr>
              <a:t>also requires an architecture that departs from traditional enterprise application design, such as ‘</a:t>
            </a:r>
            <a:r>
              <a:rPr lang="en-US" dirty="0" err="1" smtClean="0">
                <a:solidFill>
                  <a:schemeClr val="bg1"/>
                </a:solidFill>
                <a:latin typeface="Verdana"/>
                <a:ea typeface="Verdana"/>
                <a:cs typeface="Verdana"/>
                <a:sym typeface="Verdana"/>
              </a:rPr>
              <a:t>Microservices</a:t>
            </a:r>
            <a:r>
              <a:rPr lang="en-US" dirty="0">
                <a:solidFill>
                  <a:schemeClr val="bg1"/>
                </a:solidFill>
                <a:latin typeface="Verdana"/>
                <a:ea typeface="Verdana"/>
                <a:cs typeface="Verdana"/>
                <a:sym typeface="Verdana"/>
              </a:rPr>
              <a:t>’.</a:t>
            </a:r>
          </a:p>
          <a:p>
            <a:pPr algn="ctr"/>
            <a:endParaRPr lang="en-US" dirty="0" err="1" smtClean="0">
              <a:solidFill>
                <a:schemeClr val="bg1"/>
              </a:solidFill>
            </a:endParaRPr>
          </a:p>
        </p:txBody>
      </p:sp>
      <p:pic>
        <p:nvPicPr>
          <p:cNvPr id="12" name="Picture 11" descr="pivotal_teal.png"/>
          <p:cNvPicPr>
            <a:picLocks noChangeAspect="1"/>
          </p:cNvPicPr>
          <p:nvPr/>
        </p:nvPicPr>
        <p:blipFill>
          <a:blip r:embed="rId4">
            <a:lum bright="70000" contrast="-70000"/>
            <a:extLst>
              <a:ext uri="{BEBA8EAE-BF5A-486C-A8C5-ECC9F3942E4B}">
                <a14:imgProps xmlns:a14="http://schemas.microsoft.com/office/drawing/2010/main">
                  <a14:imgLayer r:embed="rId5">
                    <a14:imgEffect>
                      <a14:colorTemperature colorTemp="11500"/>
                    </a14:imgEffect>
                    <a14:imgEffect>
                      <a14:saturation sat="0"/>
                    </a14:imgEffect>
                  </a14:imgLayer>
                </a14:imgProps>
              </a:ext>
              <a:ext uri="{28A0092B-C50C-407E-A947-70E740481C1C}">
                <a14:useLocalDpi xmlns:a14="http://schemas.microsoft.com/office/drawing/2010/main" val="0"/>
              </a:ext>
            </a:extLst>
          </a:blip>
          <a:stretch>
            <a:fillRect/>
          </a:stretch>
        </p:blipFill>
        <p:spPr>
          <a:xfrm>
            <a:off x="8271230" y="4840729"/>
            <a:ext cx="731520" cy="171298"/>
          </a:xfrm>
          <a:prstGeom prst="rect">
            <a:avLst/>
          </a:prstGeom>
        </p:spPr>
      </p:pic>
    </p:spTree>
    <p:extLst>
      <p:ext uri="{BB962C8B-B14F-4D97-AF65-F5344CB8AC3E}">
        <p14:creationId xmlns:p14="http://schemas.microsoft.com/office/powerpoint/2010/main" val="31538936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theme/theme1.xml><?xml version="1.0" encoding="utf-8"?>
<a:theme xmlns:a="http://schemas.openxmlformats.org/drawingml/2006/main" name="Pivotal_interim_16x9_external_040113 (3)">
  <a:themeElements>
    <a:clrScheme name="Pivotal 2">
      <a:dk1>
        <a:srgbClr val="00685D"/>
      </a:dk1>
      <a:lt1>
        <a:srgbClr val="FFFFFF"/>
      </a:lt1>
      <a:dk2>
        <a:srgbClr val="000000"/>
      </a:dk2>
      <a:lt2>
        <a:srgbClr val="4D4D4D"/>
      </a:lt2>
      <a:accent1>
        <a:srgbClr val="AEBF2F"/>
      </a:accent1>
      <a:accent2>
        <a:srgbClr val="3EA7BC"/>
      </a:accent2>
      <a:accent3>
        <a:srgbClr val="F16F3B"/>
      </a:accent3>
      <a:accent4>
        <a:srgbClr val="007CA2"/>
      </a:accent4>
      <a:accent5>
        <a:srgbClr val="000000"/>
      </a:accent5>
      <a:accent6>
        <a:srgbClr val="FFFFFF"/>
      </a:accent6>
      <a:hlink>
        <a:srgbClr val="3EA7BC"/>
      </a:hlink>
      <a:folHlink>
        <a:srgbClr val="4D4D4D"/>
      </a:folHlink>
    </a:clrScheme>
    <a:fontScheme name="Cisco 2010_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w="12700">
          <a:solidFill>
            <a:schemeClr val="bg2"/>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bg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gn="ctr">
          <a:defRPr dirty="0" err="1" smtClean="0">
            <a:solidFill>
              <a:schemeClr val="bg2"/>
            </a:solidFill>
          </a:defRPr>
        </a:defPPr>
      </a:lstStyle>
    </a:txDef>
  </a:objectDefaults>
  <a:extraClrSchemeLst/>
</a:theme>
</file>

<file path=ppt/theme/theme2.xml><?xml version="1.0" encoding="utf-8"?>
<a:theme xmlns:a="http://schemas.openxmlformats.org/drawingml/2006/main" name="Office Theme">
  <a:themeElements>
    <a:clrScheme name="*Revised Palette">
      <a:dk1>
        <a:srgbClr val="000000"/>
      </a:dk1>
      <a:lt1>
        <a:srgbClr val="FFFFFF"/>
      </a:lt1>
      <a:dk2>
        <a:srgbClr val="3892D0"/>
      </a:dk2>
      <a:lt2>
        <a:srgbClr val="4D4D4D"/>
      </a:lt2>
      <a:accent1>
        <a:srgbClr val="3892D0"/>
      </a:accent1>
      <a:accent2>
        <a:srgbClr val="49A942"/>
      </a:accent2>
      <a:accent3>
        <a:srgbClr val="93C5FF"/>
      </a:accent3>
      <a:accent4>
        <a:srgbClr val="FFC425"/>
      </a:accent4>
      <a:accent5>
        <a:srgbClr val="E36F1E"/>
      </a:accent5>
      <a:accent6>
        <a:srgbClr val="B5121B"/>
      </a:accent6>
      <a:hlink>
        <a:srgbClr val="3892D0"/>
      </a:hlink>
      <a:folHlink>
        <a:srgbClr val="4D4D4D"/>
      </a:folHlink>
    </a:clrScheme>
    <a:fontScheme name="Verdana-EMC New PPTX Font">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Revised Palette">
      <a:dk1>
        <a:srgbClr val="000000"/>
      </a:dk1>
      <a:lt1>
        <a:srgbClr val="FFFFFF"/>
      </a:lt1>
      <a:dk2>
        <a:srgbClr val="3892D0"/>
      </a:dk2>
      <a:lt2>
        <a:srgbClr val="4D4D4D"/>
      </a:lt2>
      <a:accent1>
        <a:srgbClr val="3892D0"/>
      </a:accent1>
      <a:accent2>
        <a:srgbClr val="49A942"/>
      </a:accent2>
      <a:accent3>
        <a:srgbClr val="93C5FF"/>
      </a:accent3>
      <a:accent4>
        <a:srgbClr val="FFC425"/>
      </a:accent4>
      <a:accent5>
        <a:srgbClr val="E36F1E"/>
      </a:accent5>
      <a:accent6>
        <a:srgbClr val="B5121B"/>
      </a:accent6>
      <a:hlink>
        <a:srgbClr val="3892D0"/>
      </a:hlink>
      <a:folHlink>
        <a:srgbClr val="4D4D4D"/>
      </a:folHlink>
    </a:clrScheme>
    <a:fontScheme name="Verdana-EMC New PPTX Font">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Pivotal_interim_16x9_external_040113 (3)</Template>
  <TotalTime>30632</TotalTime>
  <Words>2384</Words>
  <Application>Microsoft Macintosh PowerPoint</Application>
  <PresentationFormat>On-screen Show (16:9)</PresentationFormat>
  <Paragraphs>398</Paragraphs>
  <Slides>24</Slides>
  <Notes>20</Notes>
  <HiddenSlides>0</HiddenSlides>
  <MMClips>0</MMClips>
  <ScaleCrop>false</ScaleCrop>
  <HeadingPairs>
    <vt:vector size="4" baseType="variant">
      <vt:variant>
        <vt:lpstr>Theme</vt:lpstr>
      </vt:variant>
      <vt:variant>
        <vt:i4>1</vt:i4>
      </vt:variant>
      <vt:variant>
        <vt:lpstr>Slide Titles</vt:lpstr>
      </vt:variant>
      <vt:variant>
        <vt:i4>24</vt:i4>
      </vt:variant>
    </vt:vector>
  </HeadingPairs>
  <TitlesOfParts>
    <vt:vector size="25" baseType="lpstr">
      <vt:lpstr>Pivotal_interim_16x9_external_040113 (3)</vt:lpstr>
      <vt:lpstr>PowerPoint Presentation</vt:lpstr>
      <vt:lpstr>Agenda</vt:lpstr>
      <vt:lpstr>PowerPoint Presentation</vt:lpstr>
      <vt:lpstr>Monolithic Applications Drive Complex,  Manual Deploys &amp; Waterfall Release Cycles</vt:lpstr>
      <vt:lpstr>Productivity: Software developers spend  too much time on administration</vt:lpstr>
      <vt:lpstr>Applications Must Become Scalable, Resilient, and Easy to Manage Systems</vt:lpstr>
      <vt:lpstr>One-Size-Fits-All Methodologies have become an Anti-pattern to the Business</vt:lpstr>
      <vt:lpstr>Agile, Disruptive Companies Use Non-traditional, Modular Approaches to Software Systems</vt:lpstr>
      <vt:lpstr>What is Cloud Native?</vt:lpstr>
      <vt:lpstr>The Power of a Cloud Native Platform</vt:lpstr>
      <vt:lpstr>PowerPoint Presentation</vt:lpstr>
      <vt:lpstr>The Role of Cloud Native Platforms in Microservices</vt:lpstr>
      <vt:lpstr>Pivotal Cloud Foundry Worldwide cross industry adoption</vt:lpstr>
      <vt:lpstr>Cloud Foundry Foundation: An Open Industry Standard</vt:lpstr>
      <vt:lpstr>Pivotal Cloud Foundry at a Glance</vt:lpstr>
      <vt:lpstr>App Modernization &amp; Developer Enablement</vt:lpstr>
      <vt:lpstr>Spring Cloud Services </vt:lpstr>
      <vt:lpstr>Enabling Continuous Integration &amp; Delivery</vt:lpstr>
      <vt:lpstr>Automating Deployments</vt:lpstr>
      <vt:lpstr>Full Stack Ticket Elimination</vt:lpstr>
      <vt:lpstr>Multi-cloud Portability</vt:lpstr>
      <vt:lpstr>Extensive Services Ecosystem</vt:lpstr>
      <vt:lpstr>Capabilities of Pivotal Cloud Foundry</vt:lpstr>
      <vt:lpstr>Pivotal Cloud Foundry High Level Architecture</vt:lpstr>
    </vt:vector>
  </TitlesOfParts>
  <Company>EMC Corporation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EMC</dc:creator>
  <cp:lastModifiedBy>Corporate User</cp:lastModifiedBy>
  <cp:revision>1016</cp:revision>
  <dcterms:created xsi:type="dcterms:W3CDTF">2013-04-01T23:03:32Z</dcterms:created>
  <dcterms:modified xsi:type="dcterms:W3CDTF">2016-01-14T01:09:25Z</dcterms:modified>
</cp:coreProperties>
</file>